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30"/>
  </p:notesMasterIdLst>
  <p:handoutMasterIdLst>
    <p:handoutMasterId r:id="rId31"/>
  </p:handout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F5F"/>
    <a:srgbClr val="1819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EE54F-2879-624C-827E-DAAFC5748AA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548384-4026-8442-95BB-36CF625A6025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FR" sz="2400" dirty="0" smtClean="0"/>
            <a:t>Mise en place du programme de renforcement de la formation en obstétrique</a:t>
          </a:r>
          <a:endParaRPr lang="fr-FR" sz="2400" dirty="0"/>
        </a:p>
      </dgm:t>
    </dgm:pt>
    <dgm:pt modelId="{8A6DBD72-1BD3-054E-816A-B7C8C295EB81}" type="parTrans" cxnId="{6527387F-3E28-FD41-B9C1-ED1C6ADA4D7F}">
      <dgm:prSet/>
      <dgm:spPr/>
      <dgm:t>
        <a:bodyPr/>
        <a:lstStyle/>
        <a:p>
          <a:endParaRPr lang="fr-FR"/>
        </a:p>
      </dgm:t>
    </dgm:pt>
    <dgm:pt modelId="{29FB3FA1-6789-6B4A-B3BE-1F3B9E706328}" type="sibTrans" cxnId="{6527387F-3E28-FD41-B9C1-ED1C6ADA4D7F}">
      <dgm:prSet/>
      <dgm:spPr/>
      <dgm:t>
        <a:bodyPr/>
        <a:lstStyle/>
        <a:p>
          <a:endParaRPr lang="fr-FR"/>
        </a:p>
      </dgm:t>
    </dgm:pt>
    <dgm:pt modelId="{4D44B197-EF5D-3B43-9EB1-EF9456C6F3F6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2400" dirty="0" smtClean="0"/>
            <a:t>Accompagnement de la Sage-Femme Cadre de la Maternité</a:t>
          </a:r>
          <a:endParaRPr lang="fr-FR" sz="2400" dirty="0"/>
        </a:p>
      </dgm:t>
    </dgm:pt>
    <dgm:pt modelId="{AC3215E8-3C8D-134C-813D-2D7F0C72AB6F}" type="parTrans" cxnId="{06C0FE2A-A337-D24E-9689-F5FC93640798}">
      <dgm:prSet/>
      <dgm:spPr/>
      <dgm:t>
        <a:bodyPr/>
        <a:lstStyle/>
        <a:p>
          <a:endParaRPr lang="fr-FR"/>
        </a:p>
      </dgm:t>
    </dgm:pt>
    <dgm:pt modelId="{1C4439FA-B4FD-114E-91EE-9F11409C05A4}" type="sibTrans" cxnId="{06C0FE2A-A337-D24E-9689-F5FC93640798}">
      <dgm:prSet/>
      <dgm:spPr/>
      <dgm:t>
        <a:bodyPr/>
        <a:lstStyle/>
        <a:p>
          <a:endParaRPr lang="fr-FR"/>
        </a:p>
      </dgm:t>
    </dgm:pt>
    <dgm:pt modelId="{CE8C8FDF-BE26-144F-8BE2-4A7E4103B667}">
      <dgm:prSet phldrT="[Texte]" custT="1"/>
      <dgm:spPr>
        <a:solidFill>
          <a:srgbClr val="000090"/>
        </a:solidFill>
      </dgm:spPr>
      <dgm:t>
        <a:bodyPr/>
        <a:lstStyle/>
        <a:p>
          <a:r>
            <a:rPr lang="fr-FR" sz="2400" dirty="0" smtClean="0"/>
            <a:t>Programmation des travaux et suivi logistique du projet de rénovation de la Maternité</a:t>
          </a:r>
          <a:endParaRPr lang="fr-FR" sz="2400" dirty="0"/>
        </a:p>
      </dgm:t>
    </dgm:pt>
    <dgm:pt modelId="{804C16D2-5CAD-E147-BBB7-A1A9C4D13BFE}" type="parTrans" cxnId="{FC8502D3-0A99-9A47-BCFB-42B10555FF06}">
      <dgm:prSet/>
      <dgm:spPr/>
      <dgm:t>
        <a:bodyPr/>
        <a:lstStyle/>
        <a:p>
          <a:endParaRPr lang="fr-FR"/>
        </a:p>
      </dgm:t>
    </dgm:pt>
    <dgm:pt modelId="{F04B191A-7F17-C14E-A8B6-74C1324807BE}" type="sibTrans" cxnId="{FC8502D3-0A99-9A47-BCFB-42B10555FF06}">
      <dgm:prSet/>
      <dgm:spPr/>
      <dgm:t>
        <a:bodyPr/>
        <a:lstStyle/>
        <a:p>
          <a:endParaRPr lang="fr-FR"/>
        </a:p>
      </dgm:t>
    </dgm:pt>
    <dgm:pt modelId="{B51A1C20-0248-3F4C-8F92-28225FE76833}" type="pres">
      <dgm:prSet presAssocID="{DCFEE54F-2879-624C-827E-DAAFC5748A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DB6F3E-CD69-7C48-BE9C-EFA2F77FB194}" type="pres">
      <dgm:prSet presAssocID="{2C548384-4026-8442-95BB-36CF625A6025}" presName="parentLin" presStyleCnt="0"/>
      <dgm:spPr/>
    </dgm:pt>
    <dgm:pt modelId="{B4EE0E2B-B995-BB43-A954-71C753B63C85}" type="pres">
      <dgm:prSet presAssocID="{2C548384-4026-8442-95BB-36CF625A602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92DA252-80B0-3A4D-A255-E1216C61B516}" type="pres">
      <dgm:prSet presAssocID="{2C548384-4026-8442-95BB-36CF625A60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6FAF0-2C75-9F45-B38D-49B70F974A01}" type="pres">
      <dgm:prSet presAssocID="{2C548384-4026-8442-95BB-36CF625A6025}" presName="negativeSpace" presStyleCnt="0"/>
      <dgm:spPr/>
    </dgm:pt>
    <dgm:pt modelId="{340A6AD8-A768-BB4A-8549-A94B000ADCA0}" type="pres">
      <dgm:prSet presAssocID="{2C548384-4026-8442-95BB-36CF625A6025}" presName="childText" presStyleLbl="conFgAcc1" presStyleIdx="0" presStyleCnt="3">
        <dgm:presLayoutVars>
          <dgm:bulletEnabled val="1"/>
        </dgm:presLayoutVars>
      </dgm:prSet>
      <dgm:spPr/>
    </dgm:pt>
    <dgm:pt modelId="{02FD0A1E-4AFB-9B4A-8C5B-F5946561FA22}" type="pres">
      <dgm:prSet presAssocID="{29FB3FA1-6789-6B4A-B3BE-1F3B9E706328}" presName="spaceBetweenRectangles" presStyleCnt="0"/>
      <dgm:spPr/>
    </dgm:pt>
    <dgm:pt modelId="{34F985D3-E91B-7F4A-8701-7FEE2507B7EA}" type="pres">
      <dgm:prSet presAssocID="{4D44B197-EF5D-3B43-9EB1-EF9456C6F3F6}" presName="parentLin" presStyleCnt="0"/>
      <dgm:spPr/>
    </dgm:pt>
    <dgm:pt modelId="{0A7B7140-719F-CB4F-B21C-DB318461D9E5}" type="pres">
      <dgm:prSet presAssocID="{4D44B197-EF5D-3B43-9EB1-EF9456C6F3F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B46A6D6A-FAD3-D949-8FC5-CA6A515B9BFA}" type="pres">
      <dgm:prSet presAssocID="{4D44B197-EF5D-3B43-9EB1-EF9456C6F3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31E2FE-65A7-164E-8A09-E2E1EB8F0433}" type="pres">
      <dgm:prSet presAssocID="{4D44B197-EF5D-3B43-9EB1-EF9456C6F3F6}" presName="negativeSpace" presStyleCnt="0"/>
      <dgm:spPr/>
    </dgm:pt>
    <dgm:pt modelId="{09BBD5D6-3FFD-DF44-AA73-D0D793C14697}" type="pres">
      <dgm:prSet presAssocID="{4D44B197-EF5D-3B43-9EB1-EF9456C6F3F6}" presName="childText" presStyleLbl="conFgAcc1" presStyleIdx="1" presStyleCnt="3">
        <dgm:presLayoutVars>
          <dgm:bulletEnabled val="1"/>
        </dgm:presLayoutVars>
      </dgm:prSet>
      <dgm:spPr/>
    </dgm:pt>
    <dgm:pt modelId="{734F2E5C-9FCE-CA4A-9BE3-B9766527F719}" type="pres">
      <dgm:prSet presAssocID="{1C4439FA-B4FD-114E-91EE-9F11409C05A4}" presName="spaceBetweenRectangles" presStyleCnt="0"/>
      <dgm:spPr/>
    </dgm:pt>
    <dgm:pt modelId="{0F51693B-F511-8A4E-AE05-6917101E95D2}" type="pres">
      <dgm:prSet presAssocID="{CE8C8FDF-BE26-144F-8BE2-4A7E4103B667}" presName="parentLin" presStyleCnt="0"/>
      <dgm:spPr/>
    </dgm:pt>
    <dgm:pt modelId="{CBE05780-AC81-6F4A-B89B-6E0A41B896FF}" type="pres">
      <dgm:prSet presAssocID="{CE8C8FDF-BE26-144F-8BE2-4A7E4103B667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57BB2D31-47D5-E144-8CFB-126E5F113AD5}" type="pres">
      <dgm:prSet presAssocID="{CE8C8FDF-BE26-144F-8BE2-4A7E4103B6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DD0E6-C996-F140-9354-FBF8C533CEE5}" type="pres">
      <dgm:prSet presAssocID="{CE8C8FDF-BE26-144F-8BE2-4A7E4103B667}" presName="negativeSpace" presStyleCnt="0"/>
      <dgm:spPr/>
    </dgm:pt>
    <dgm:pt modelId="{47C00962-48D0-1A4C-9E8D-FBE1A51205A9}" type="pres">
      <dgm:prSet presAssocID="{CE8C8FDF-BE26-144F-8BE2-4A7E4103B6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7D59D6-7275-6944-A05B-D87175F0EBDC}" type="presOf" srcId="{CE8C8FDF-BE26-144F-8BE2-4A7E4103B667}" destId="{57BB2D31-47D5-E144-8CFB-126E5F113AD5}" srcOrd="1" destOrd="0" presId="urn:microsoft.com/office/officeart/2005/8/layout/list1"/>
    <dgm:cxn modelId="{B79E91CE-7FDE-984D-A81C-C55DA0035D25}" type="presOf" srcId="{2C548384-4026-8442-95BB-36CF625A6025}" destId="{E92DA252-80B0-3A4D-A255-E1216C61B516}" srcOrd="1" destOrd="0" presId="urn:microsoft.com/office/officeart/2005/8/layout/list1"/>
    <dgm:cxn modelId="{6527387F-3E28-FD41-B9C1-ED1C6ADA4D7F}" srcId="{DCFEE54F-2879-624C-827E-DAAFC5748AAC}" destId="{2C548384-4026-8442-95BB-36CF625A6025}" srcOrd="0" destOrd="0" parTransId="{8A6DBD72-1BD3-054E-816A-B7C8C295EB81}" sibTransId="{29FB3FA1-6789-6B4A-B3BE-1F3B9E706328}"/>
    <dgm:cxn modelId="{DF830C76-54FA-D247-8A6A-700B571DA958}" type="presOf" srcId="{CE8C8FDF-BE26-144F-8BE2-4A7E4103B667}" destId="{CBE05780-AC81-6F4A-B89B-6E0A41B896FF}" srcOrd="0" destOrd="0" presId="urn:microsoft.com/office/officeart/2005/8/layout/list1"/>
    <dgm:cxn modelId="{542C71C0-3FAD-F447-8280-BBE758EC459C}" type="presOf" srcId="{4D44B197-EF5D-3B43-9EB1-EF9456C6F3F6}" destId="{B46A6D6A-FAD3-D949-8FC5-CA6A515B9BFA}" srcOrd="1" destOrd="0" presId="urn:microsoft.com/office/officeart/2005/8/layout/list1"/>
    <dgm:cxn modelId="{FC8502D3-0A99-9A47-BCFB-42B10555FF06}" srcId="{DCFEE54F-2879-624C-827E-DAAFC5748AAC}" destId="{CE8C8FDF-BE26-144F-8BE2-4A7E4103B667}" srcOrd="2" destOrd="0" parTransId="{804C16D2-5CAD-E147-BBB7-A1A9C4D13BFE}" sibTransId="{F04B191A-7F17-C14E-A8B6-74C1324807BE}"/>
    <dgm:cxn modelId="{06C0FE2A-A337-D24E-9689-F5FC93640798}" srcId="{DCFEE54F-2879-624C-827E-DAAFC5748AAC}" destId="{4D44B197-EF5D-3B43-9EB1-EF9456C6F3F6}" srcOrd="1" destOrd="0" parTransId="{AC3215E8-3C8D-134C-813D-2D7F0C72AB6F}" sibTransId="{1C4439FA-B4FD-114E-91EE-9F11409C05A4}"/>
    <dgm:cxn modelId="{8F335CCF-EBFE-304D-AFDA-41F8617961E1}" type="presOf" srcId="{4D44B197-EF5D-3B43-9EB1-EF9456C6F3F6}" destId="{0A7B7140-719F-CB4F-B21C-DB318461D9E5}" srcOrd="0" destOrd="0" presId="urn:microsoft.com/office/officeart/2005/8/layout/list1"/>
    <dgm:cxn modelId="{E7F9A5F7-889B-2548-BEA9-56B38D256442}" type="presOf" srcId="{2C548384-4026-8442-95BB-36CF625A6025}" destId="{B4EE0E2B-B995-BB43-A954-71C753B63C85}" srcOrd="0" destOrd="0" presId="urn:microsoft.com/office/officeart/2005/8/layout/list1"/>
    <dgm:cxn modelId="{16E9586A-0E4D-024F-A641-F329DC056AAD}" type="presOf" srcId="{DCFEE54F-2879-624C-827E-DAAFC5748AAC}" destId="{B51A1C20-0248-3F4C-8F92-28225FE76833}" srcOrd="0" destOrd="0" presId="urn:microsoft.com/office/officeart/2005/8/layout/list1"/>
    <dgm:cxn modelId="{D3CE90BB-6ECA-9641-8234-8A9113AA2CCC}" type="presParOf" srcId="{B51A1C20-0248-3F4C-8F92-28225FE76833}" destId="{34DB6F3E-CD69-7C48-BE9C-EFA2F77FB194}" srcOrd="0" destOrd="0" presId="urn:microsoft.com/office/officeart/2005/8/layout/list1"/>
    <dgm:cxn modelId="{B1CCB8D8-00A6-384E-83B9-C52E56CE33F8}" type="presParOf" srcId="{34DB6F3E-CD69-7C48-BE9C-EFA2F77FB194}" destId="{B4EE0E2B-B995-BB43-A954-71C753B63C85}" srcOrd="0" destOrd="0" presId="urn:microsoft.com/office/officeart/2005/8/layout/list1"/>
    <dgm:cxn modelId="{663376C1-0E61-364A-8E0D-D9535F3A188C}" type="presParOf" srcId="{34DB6F3E-CD69-7C48-BE9C-EFA2F77FB194}" destId="{E92DA252-80B0-3A4D-A255-E1216C61B516}" srcOrd="1" destOrd="0" presId="urn:microsoft.com/office/officeart/2005/8/layout/list1"/>
    <dgm:cxn modelId="{6ADAE014-9E0C-D74A-B9CC-DE23491780B0}" type="presParOf" srcId="{B51A1C20-0248-3F4C-8F92-28225FE76833}" destId="{CE26FAF0-2C75-9F45-B38D-49B70F974A01}" srcOrd="1" destOrd="0" presId="urn:microsoft.com/office/officeart/2005/8/layout/list1"/>
    <dgm:cxn modelId="{B34AB8C9-FDEE-7E40-B874-40173FD9E326}" type="presParOf" srcId="{B51A1C20-0248-3F4C-8F92-28225FE76833}" destId="{340A6AD8-A768-BB4A-8549-A94B000ADCA0}" srcOrd="2" destOrd="0" presId="urn:microsoft.com/office/officeart/2005/8/layout/list1"/>
    <dgm:cxn modelId="{AE773844-4777-2144-B899-80B381F3FC9C}" type="presParOf" srcId="{B51A1C20-0248-3F4C-8F92-28225FE76833}" destId="{02FD0A1E-4AFB-9B4A-8C5B-F5946561FA22}" srcOrd="3" destOrd="0" presId="urn:microsoft.com/office/officeart/2005/8/layout/list1"/>
    <dgm:cxn modelId="{5497F296-374A-3A49-86BC-5CD22D5E714B}" type="presParOf" srcId="{B51A1C20-0248-3F4C-8F92-28225FE76833}" destId="{34F985D3-E91B-7F4A-8701-7FEE2507B7EA}" srcOrd="4" destOrd="0" presId="urn:microsoft.com/office/officeart/2005/8/layout/list1"/>
    <dgm:cxn modelId="{42AD9B11-9C1F-5243-A35D-98178656CF6F}" type="presParOf" srcId="{34F985D3-E91B-7F4A-8701-7FEE2507B7EA}" destId="{0A7B7140-719F-CB4F-B21C-DB318461D9E5}" srcOrd="0" destOrd="0" presId="urn:microsoft.com/office/officeart/2005/8/layout/list1"/>
    <dgm:cxn modelId="{7E9E7412-4F19-3C4A-92E6-4EADB5E782B7}" type="presParOf" srcId="{34F985D3-E91B-7F4A-8701-7FEE2507B7EA}" destId="{B46A6D6A-FAD3-D949-8FC5-CA6A515B9BFA}" srcOrd="1" destOrd="0" presId="urn:microsoft.com/office/officeart/2005/8/layout/list1"/>
    <dgm:cxn modelId="{1AA442CA-3A9F-8048-9CEA-8F9073F26C5B}" type="presParOf" srcId="{B51A1C20-0248-3F4C-8F92-28225FE76833}" destId="{5931E2FE-65A7-164E-8A09-E2E1EB8F0433}" srcOrd="5" destOrd="0" presId="urn:microsoft.com/office/officeart/2005/8/layout/list1"/>
    <dgm:cxn modelId="{B744C436-7DA3-4F49-B282-BF6339392597}" type="presParOf" srcId="{B51A1C20-0248-3F4C-8F92-28225FE76833}" destId="{09BBD5D6-3FFD-DF44-AA73-D0D793C14697}" srcOrd="6" destOrd="0" presId="urn:microsoft.com/office/officeart/2005/8/layout/list1"/>
    <dgm:cxn modelId="{29A1984E-DF0D-7741-BF7C-42A9D4609E73}" type="presParOf" srcId="{B51A1C20-0248-3F4C-8F92-28225FE76833}" destId="{734F2E5C-9FCE-CA4A-9BE3-B9766527F719}" srcOrd="7" destOrd="0" presId="urn:microsoft.com/office/officeart/2005/8/layout/list1"/>
    <dgm:cxn modelId="{CAFF121B-B050-164F-B9DF-33FD1155D4C2}" type="presParOf" srcId="{B51A1C20-0248-3F4C-8F92-28225FE76833}" destId="{0F51693B-F511-8A4E-AE05-6917101E95D2}" srcOrd="8" destOrd="0" presId="urn:microsoft.com/office/officeart/2005/8/layout/list1"/>
    <dgm:cxn modelId="{D1CAAA54-5172-B048-AED9-8CC09C3856B2}" type="presParOf" srcId="{0F51693B-F511-8A4E-AE05-6917101E95D2}" destId="{CBE05780-AC81-6F4A-B89B-6E0A41B896FF}" srcOrd="0" destOrd="0" presId="urn:microsoft.com/office/officeart/2005/8/layout/list1"/>
    <dgm:cxn modelId="{C4D8FF59-3FD5-A742-B2E0-CE27A002A932}" type="presParOf" srcId="{0F51693B-F511-8A4E-AE05-6917101E95D2}" destId="{57BB2D31-47D5-E144-8CFB-126E5F113AD5}" srcOrd="1" destOrd="0" presId="urn:microsoft.com/office/officeart/2005/8/layout/list1"/>
    <dgm:cxn modelId="{9F0C9706-71C1-904A-8380-35DE81B8E104}" type="presParOf" srcId="{B51A1C20-0248-3F4C-8F92-28225FE76833}" destId="{054DD0E6-C996-F140-9354-FBF8C533CEE5}" srcOrd="9" destOrd="0" presId="urn:microsoft.com/office/officeart/2005/8/layout/list1"/>
    <dgm:cxn modelId="{FED0CAE3-211D-A949-AAD4-F752F9F1E7BC}" type="presParOf" srcId="{B51A1C20-0248-3F4C-8F92-28225FE76833}" destId="{47C00962-48D0-1A4C-9E8D-FBE1A51205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28212-5349-6C45-A3A4-0F69D37B453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C868FF-7F32-094A-AF55-529B929A8907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FR" sz="2000" dirty="0" smtClean="0"/>
            <a:t>Elle est responsable</a:t>
          </a:r>
          <a:endParaRPr lang="fr-FR" sz="2000" dirty="0"/>
        </a:p>
      </dgm:t>
    </dgm:pt>
    <dgm:pt modelId="{0FC1232E-4FA9-734C-A5DB-9C13FE845EF1}" type="parTrans" cxnId="{3C61D97C-B8B0-E94D-A004-092C13003312}">
      <dgm:prSet/>
      <dgm:spPr/>
      <dgm:t>
        <a:bodyPr/>
        <a:lstStyle/>
        <a:p>
          <a:endParaRPr lang="fr-FR"/>
        </a:p>
      </dgm:t>
    </dgm:pt>
    <dgm:pt modelId="{0471DB95-7651-DB48-9F8D-38584E4C3405}" type="sibTrans" cxnId="{3C61D97C-B8B0-E94D-A004-092C13003312}">
      <dgm:prSet/>
      <dgm:spPr/>
      <dgm:t>
        <a:bodyPr/>
        <a:lstStyle/>
        <a:p>
          <a:endParaRPr lang="fr-FR"/>
        </a:p>
      </dgm:t>
    </dgm:pt>
    <dgm:pt modelId="{33312A45-76BD-0F40-9391-39D9CA2C806D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2000" dirty="0" smtClean="0"/>
            <a:t>Elle gère</a:t>
          </a:r>
          <a:endParaRPr lang="fr-FR" sz="2000" dirty="0"/>
        </a:p>
      </dgm:t>
    </dgm:pt>
    <dgm:pt modelId="{8F4E4180-A92E-4B41-97F3-F3CA92E3CA70}" type="parTrans" cxnId="{A4DB4358-DE10-3547-8E65-4D58FB624F53}">
      <dgm:prSet/>
      <dgm:spPr/>
      <dgm:t>
        <a:bodyPr/>
        <a:lstStyle/>
        <a:p>
          <a:endParaRPr lang="fr-FR"/>
        </a:p>
      </dgm:t>
    </dgm:pt>
    <dgm:pt modelId="{C8106FE4-E8F4-5F4C-B95F-7102A65EDE1D}" type="sibTrans" cxnId="{A4DB4358-DE10-3547-8E65-4D58FB624F53}">
      <dgm:prSet/>
      <dgm:spPr/>
      <dgm:t>
        <a:bodyPr/>
        <a:lstStyle/>
        <a:p>
          <a:endParaRPr lang="fr-FR"/>
        </a:p>
      </dgm:t>
    </dgm:pt>
    <dgm:pt modelId="{8D4D907E-98B4-714C-B763-DAD186947A21}">
      <dgm:prSet phldrT="[Texte]" custT="1"/>
      <dgm:spPr>
        <a:solidFill>
          <a:srgbClr val="000090"/>
        </a:solidFill>
      </dgm:spPr>
      <dgm:t>
        <a:bodyPr/>
        <a:lstStyle/>
        <a:p>
          <a:r>
            <a:rPr lang="fr-FR" sz="2000" dirty="0" smtClean="0"/>
            <a:t>Elle participe à la prise en charge </a:t>
          </a:r>
          <a:endParaRPr lang="fr-FR" sz="2000" dirty="0"/>
        </a:p>
      </dgm:t>
    </dgm:pt>
    <dgm:pt modelId="{0CE173C0-865A-1045-A474-2F0CA4A101A8}" type="parTrans" cxnId="{520DE29E-BE48-5E4B-9758-10D546754186}">
      <dgm:prSet/>
      <dgm:spPr/>
      <dgm:t>
        <a:bodyPr/>
        <a:lstStyle/>
        <a:p>
          <a:endParaRPr lang="fr-FR"/>
        </a:p>
      </dgm:t>
    </dgm:pt>
    <dgm:pt modelId="{E03164C4-617F-BC46-9C00-E66AC220D613}" type="sibTrans" cxnId="{520DE29E-BE48-5E4B-9758-10D546754186}">
      <dgm:prSet/>
      <dgm:spPr/>
      <dgm:t>
        <a:bodyPr/>
        <a:lstStyle/>
        <a:p>
          <a:endParaRPr lang="fr-FR"/>
        </a:p>
      </dgm:t>
    </dgm:pt>
    <dgm:pt modelId="{A87B5A71-5096-F142-AF3E-4039D2FCF75D}">
      <dgm:prSet custT="1"/>
      <dgm:spPr/>
      <dgm:t>
        <a:bodyPr/>
        <a:lstStyle/>
        <a:p>
          <a:r>
            <a:rPr lang="fr-FR" sz="2000" dirty="0" smtClean="0"/>
            <a:t>De l’organisation générale du service.</a:t>
          </a:r>
          <a:endParaRPr lang="fr-FR" sz="2000" dirty="0"/>
        </a:p>
      </dgm:t>
    </dgm:pt>
    <dgm:pt modelId="{9F58BC31-B0D6-5B4C-8582-AC276633B2FD}" type="parTrans" cxnId="{96610465-39D8-1440-A9E4-EE33F24267D3}">
      <dgm:prSet/>
      <dgm:spPr/>
      <dgm:t>
        <a:bodyPr/>
        <a:lstStyle/>
        <a:p>
          <a:endParaRPr lang="fr-FR"/>
        </a:p>
      </dgm:t>
    </dgm:pt>
    <dgm:pt modelId="{056F8611-3A41-7046-82EA-63D7F24ACA5E}" type="sibTrans" cxnId="{96610465-39D8-1440-A9E4-EE33F24267D3}">
      <dgm:prSet/>
      <dgm:spPr/>
      <dgm:t>
        <a:bodyPr/>
        <a:lstStyle/>
        <a:p>
          <a:endParaRPr lang="fr-FR"/>
        </a:p>
      </dgm:t>
    </dgm:pt>
    <dgm:pt modelId="{8DA17E73-C5B4-1944-9D3E-BEE3DEE86F4B}">
      <dgm:prSet custT="1"/>
      <dgm:spPr/>
      <dgm:t>
        <a:bodyPr/>
        <a:lstStyle/>
        <a:p>
          <a:r>
            <a:rPr lang="fr-FR" sz="2000" dirty="0" smtClean="0"/>
            <a:t>Des grossesses à risque (seul service dans tout le département de </a:t>
          </a:r>
          <a:r>
            <a:rPr lang="fr-FR" sz="2000" dirty="0" err="1" smtClean="0"/>
            <a:t>Grand'Anse</a:t>
          </a:r>
          <a:r>
            <a:rPr lang="fr-FR" sz="2000" dirty="0" smtClean="0"/>
            <a:t> ).</a:t>
          </a:r>
          <a:endParaRPr lang="fr-FR" sz="2000" dirty="0"/>
        </a:p>
      </dgm:t>
    </dgm:pt>
    <dgm:pt modelId="{6185E593-C513-9D45-BF5F-D0C77C603701}" type="parTrans" cxnId="{DA03C210-3603-AA4D-B1A6-2F6B2E637229}">
      <dgm:prSet/>
      <dgm:spPr/>
      <dgm:t>
        <a:bodyPr/>
        <a:lstStyle/>
        <a:p>
          <a:endParaRPr lang="fr-FR"/>
        </a:p>
      </dgm:t>
    </dgm:pt>
    <dgm:pt modelId="{9EE43AE4-6F47-C84A-80D4-4BC4C6F7FC01}" type="sibTrans" cxnId="{DA03C210-3603-AA4D-B1A6-2F6B2E637229}">
      <dgm:prSet/>
      <dgm:spPr/>
      <dgm:t>
        <a:bodyPr/>
        <a:lstStyle/>
        <a:p>
          <a:endParaRPr lang="fr-FR"/>
        </a:p>
      </dgm:t>
    </dgm:pt>
    <dgm:pt modelId="{74AC4061-F863-7B46-96ED-B54BA4751769}">
      <dgm:prSet custT="1"/>
      <dgm:spPr/>
      <dgm:t>
        <a:bodyPr/>
        <a:lstStyle/>
        <a:p>
          <a:r>
            <a:rPr lang="fr-FR" sz="2000" dirty="0" smtClean="0"/>
            <a:t>Des accouchements dystociques. </a:t>
          </a:r>
          <a:endParaRPr lang="fr-FR" sz="2000" dirty="0"/>
        </a:p>
      </dgm:t>
    </dgm:pt>
    <dgm:pt modelId="{71ED1689-1445-8E41-9E85-CDBED520F425}" type="parTrans" cxnId="{E3846D5C-7FC4-5148-85D6-395853416C6C}">
      <dgm:prSet/>
      <dgm:spPr/>
      <dgm:t>
        <a:bodyPr/>
        <a:lstStyle/>
        <a:p>
          <a:endParaRPr lang="fr-FR"/>
        </a:p>
      </dgm:t>
    </dgm:pt>
    <dgm:pt modelId="{11EAB4D2-92CD-2F4D-92AD-DF5840E4EE35}" type="sibTrans" cxnId="{E3846D5C-7FC4-5148-85D6-395853416C6C}">
      <dgm:prSet/>
      <dgm:spPr/>
      <dgm:t>
        <a:bodyPr/>
        <a:lstStyle/>
        <a:p>
          <a:endParaRPr lang="fr-FR"/>
        </a:p>
      </dgm:t>
    </dgm:pt>
    <dgm:pt modelId="{11C8F065-0CFD-864B-8CA0-CCEB657B629D}">
      <dgm:prSet custT="1"/>
      <dgm:spPr/>
      <dgm:t>
        <a:bodyPr/>
        <a:lstStyle/>
        <a:p>
          <a:r>
            <a:rPr lang="fr-FR" sz="2000" dirty="0" smtClean="0"/>
            <a:t>L’accueil des patientes du secteur gynécologie.</a:t>
          </a:r>
          <a:endParaRPr lang="fr-FR" sz="2000" dirty="0"/>
        </a:p>
      </dgm:t>
    </dgm:pt>
    <dgm:pt modelId="{56CD3D80-69A5-B84D-A359-362B3FABA34C}" type="parTrans" cxnId="{B37B0D05-5E06-154F-9581-68C6BC8BB9B7}">
      <dgm:prSet/>
      <dgm:spPr/>
      <dgm:t>
        <a:bodyPr/>
        <a:lstStyle/>
        <a:p>
          <a:endParaRPr lang="fr-FR"/>
        </a:p>
      </dgm:t>
    </dgm:pt>
    <dgm:pt modelId="{CF5DB6CB-06F1-034D-88AB-626E8C43FB54}" type="sibTrans" cxnId="{B37B0D05-5E06-154F-9581-68C6BC8BB9B7}">
      <dgm:prSet/>
      <dgm:spPr/>
      <dgm:t>
        <a:bodyPr/>
        <a:lstStyle/>
        <a:p>
          <a:endParaRPr lang="fr-FR"/>
        </a:p>
      </dgm:t>
    </dgm:pt>
    <dgm:pt modelId="{B9A5C0CF-EDAF-4A33-AD8C-159AE946E904}">
      <dgm:prSet custT="1"/>
      <dgm:spPr/>
      <dgm:t>
        <a:bodyPr/>
        <a:lstStyle/>
        <a:p>
          <a:r>
            <a:rPr lang="fr-FR" sz="2000" dirty="0" smtClean="0"/>
            <a:t>Des urgences obstétricales en attente du médecin.</a:t>
          </a:r>
          <a:endParaRPr lang="fr-FR" sz="2000" dirty="0"/>
        </a:p>
      </dgm:t>
    </dgm:pt>
    <dgm:pt modelId="{E3BBE5EF-5490-4E53-8E43-6F95A48CC92E}" type="parTrans" cxnId="{C6AF5267-2509-41B8-A9F7-CE9625FAC7F7}">
      <dgm:prSet/>
      <dgm:spPr/>
      <dgm:t>
        <a:bodyPr/>
        <a:lstStyle/>
        <a:p>
          <a:endParaRPr lang="fr-FR"/>
        </a:p>
      </dgm:t>
    </dgm:pt>
    <dgm:pt modelId="{F3309E43-FED3-47E8-8D5D-C28310B89E0A}" type="sibTrans" cxnId="{C6AF5267-2509-41B8-A9F7-CE9625FAC7F7}">
      <dgm:prSet/>
      <dgm:spPr/>
      <dgm:t>
        <a:bodyPr/>
        <a:lstStyle/>
        <a:p>
          <a:endParaRPr lang="fr-FR"/>
        </a:p>
      </dgm:t>
    </dgm:pt>
    <dgm:pt modelId="{1D26CC94-E7AA-4CC4-8472-9A6888666BF2}">
      <dgm:prSet custT="1"/>
      <dgm:spPr/>
      <dgm:t>
        <a:bodyPr/>
        <a:lstStyle/>
        <a:p>
          <a:r>
            <a:rPr lang="fr-FR" sz="2000" dirty="0" smtClean="0"/>
            <a:t>Le personnel qui assure le suivi des grossesses et des accouchements.</a:t>
          </a:r>
          <a:endParaRPr lang="fr-FR" sz="2000" dirty="0"/>
        </a:p>
      </dgm:t>
    </dgm:pt>
    <dgm:pt modelId="{356ABEBE-0B84-43D8-AF31-5EB85F7972FF}" type="parTrans" cxnId="{DBC37563-3248-4CA2-892B-CC2E29E77B52}">
      <dgm:prSet/>
      <dgm:spPr/>
      <dgm:t>
        <a:bodyPr/>
        <a:lstStyle/>
        <a:p>
          <a:endParaRPr lang="fr-FR"/>
        </a:p>
      </dgm:t>
    </dgm:pt>
    <dgm:pt modelId="{D4EDBE45-AB06-4B0D-BA1E-B2082091A2CD}" type="sibTrans" cxnId="{DBC37563-3248-4CA2-892B-CC2E29E77B52}">
      <dgm:prSet/>
      <dgm:spPr/>
      <dgm:t>
        <a:bodyPr/>
        <a:lstStyle/>
        <a:p>
          <a:endParaRPr lang="fr-FR"/>
        </a:p>
      </dgm:t>
    </dgm:pt>
    <dgm:pt modelId="{A2019D71-C713-6740-9B9F-E4712326EC19}" type="pres">
      <dgm:prSet presAssocID="{5E428212-5349-6C45-A3A4-0F69D37B4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CDDFC1D-A3FD-BB48-B818-E06DBA4150B5}" type="pres">
      <dgm:prSet presAssocID="{C5C868FF-7F32-094A-AF55-529B929A8907}" presName="parentLin" presStyleCnt="0"/>
      <dgm:spPr/>
    </dgm:pt>
    <dgm:pt modelId="{D78E145A-BD07-F14D-98AD-6946BE2F8628}" type="pres">
      <dgm:prSet presAssocID="{C5C868FF-7F32-094A-AF55-529B929A8907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8ECD061-1DE0-B245-B04F-0D65A9A144BD}" type="pres">
      <dgm:prSet presAssocID="{C5C868FF-7F32-094A-AF55-529B929A89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8C3878-0AD4-B647-9173-BBBCFA8DB52C}" type="pres">
      <dgm:prSet presAssocID="{C5C868FF-7F32-094A-AF55-529B929A8907}" presName="negativeSpace" presStyleCnt="0"/>
      <dgm:spPr/>
    </dgm:pt>
    <dgm:pt modelId="{C5D1A466-7E7F-BC41-B767-17CF362CC637}" type="pres">
      <dgm:prSet presAssocID="{C5C868FF-7F32-094A-AF55-529B929A890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372752-C7BC-6C40-AC3D-A4A8AA2CE70F}" type="pres">
      <dgm:prSet presAssocID="{0471DB95-7651-DB48-9F8D-38584E4C3405}" presName="spaceBetweenRectangles" presStyleCnt="0"/>
      <dgm:spPr/>
    </dgm:pt>
    <dgm:pt modelId="{63EA51DE-8C94-604B-959A-E43305F42E37}" type="pres">
      <dgm:prSet presAssocID="{33312A45-76BD-0F40-9391-39D9CA2C806D}" presName="parentLin" presStyleCnt="0"/>
      <dgm:spPr/>
    </dgm:pt>
    <dgm:pt modelId="{02771881-76EE-0E4E-8991-C9BAA5824F7C}" type="pres">
      <dgm:prSet presAssocID="{33312A45-76BD-0F40-9391-39D9CA2C806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00FBA1BC-2015-AF4E-93E4-64F07CEE9C1E}" type="pres">
      <dgm:prSet presAssocID="{33312A45-76BD-0F40-9391-39D9CA2C80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BB131-2031-3643-8127-C689BAB4BB0C}" type="pres">
      <dgm:prSet presAssocID="{33312A45-76BD-0F40-9391-39D9CA2C806D}" presName="negativeSpace" presStyleCnt="0"/>
      <dgm:spPr/>
    </dgm:pt>
    <dgm:pt modelId="{FFB986DE-6B38-104C-B062-6B107887D5BF}" type="pres">
      <dgm:prSet presAssocID="{33312A45-76BD-0F40-9391-39D9CA2C80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D0926D-69AA-914D-9853-FF5EBC47CF56}" type="pres">
      <dgm:prSet presAssocID="{C8106FE4-E8F4-5F4C-B95F-7102A65EDE1D}" presName="spaceBetweenRectangles" presStyleCnt="0"/>
      <dgm:spPr/>
    </dgm:pt>
    <dgm:pt modelId="{0AB834DF-C96D-114B-9318-4BD020020F7C}" type="pres">
      <dgm:prSet presAssocID="{8D4D907E-98B4-714C-B763-DAD186947A21}" presName="parentLin" presStyleCnt="0"/>
      <dgm:spPr/>
    </dgm:pt>
    <dgm:pt modelId="{7DAA822F-2199-324D-B56F-793185C527F6}" type="pres">
      <dgm:prSet presAssocID="{8D4D907E-98B4-714C-B763-DAD186947A21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8C0F857-581F-9C48-9165-554748AF9C12}" type="pres">
      <dgm:prSet presAssocID="{8D4D907E-98B4-714C-B763-DAD186947A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3F2658-AE4F-A64F-AAD5-CC6B6C3CE4CE}" type="pres">
      <dgm:prSet presAssocID="{8D4D907E-98B4-714C-B763-DAD186947A21}" presName="negativeSpace" presStyleCnt="0"/>
      <dgm:spPr/>
    </dgm:pt>
    <dgm:pt modelId="{4F9652D1-CFF3-474A-BFF3-F8324F996609}" type="pres">
      <dgm:prSet presAssocID="{8D4D907E-98B4-714C-B763-DAD186947A21}" presName="childText" presStyleLbl="conFgAcc1" presStyleIdx="2" presStyleCnt="3" custLinFactNeighborY="70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C37563-3248-4CA2-892B-CC2E29E77B52}" srcId="{33312A45-76BD-0F40-9391-39D9CA2C806D}" destId="{1D26CC94-E7AA-4CC4-8472-9A6888666BF2}" srcOrd="1" destOrd="0" parTransId="{356ABEBE-0B84-43D8-AF31-5EB85F7972FF}" sibTransId="{D4EDBE45-AB06-4B0D-BA1E-B2082091A2CD}"/>
    <dgm:cxn modelId="{69BF3492-EA66-CF48-AA3B-983404E3A495}" type="presOf" srcId="{C5C868FF-7F32-094A-AF55-529B929A8907}" destId="{D78E145A-BD07-F14D-98AD-6946BE2F8628}" srcOrd="0" destOrd="0" presId="urn:microsoft.com/office/officeart/2005/8/layout/list1"/>
    <dgm:cxn modelId="{DA03C210-3603-AA4D-B1A6-2F6B2E637229}" srcId="{8D4D907E-98B4-714C-B763-DAD186947A21}" destId="{8DA17E73-C5B4-1944-9D3E-BEE3DEE86F4B}" srcOrd="0" destOrd="0" parTransId="{6185E593-C513-9D45-BF5F-D0C77C603701}" sibTransId="{9EE43AE4-6F47-C84A-80D4-4BC4C6F7FC01}"/>
    <dgm:cxn modelId="{B37B0D05-5E06-154F-9581-68C6BC8BB9B7}" srcId="{33312A45-76BD-0F40-9391-39D9CA2C806D}" destId="{11C8F065-0CFD-864B-8CA0-CCEB657B629D}" srcOrd="0" destOrd="0" parTransId="{56CD3D80-69A5-B84D-A359-362B3FABA34C}" sibTransId="{CF5DB6CB-06F1-034D-88AB-626E8C43FB54}"/>
    <dgm:cxn modelId="{34DE04E0-E7FB-4940-91A9-7D6E03F7F63E}" type="presOf" srcId="{33312A45-76BD-0F40-9391-39D9CA2C806D}" destId="{02771881-76EE-0E4E-8991-C9BAA5824F7C}" srcOrd="0" destOrd="0" presId="urn:microsoft.com/office/officeart/2005/8/layout/list1"/>
    <dgm:cxn modelId="{6C71BC18-078D-B34A-A7F9-7129BFC1F4F8}" type="presOf" srcId="{8DA17E73-C5B4-1944-9D3E-BEE3DEE86F4B}" destId="{4F9652D1-CFF3-474A-BFF3-F8324F996609}" srcOrd="0" destOrd="0" presId="urn:microsoft.com/office/officeart/2005/8/layout/list1"/>
    <dgm:cxn modelId="{E3846D5C-7FC4-5148-85D6-395853416C6C}" srcId="{8D4D907E-98B4-714C-B763-DAD186947A21}" destId="{74AC4061-F863-7B46-96ED-B54BA4751769}" srcOrd="1" destOrd="0" parTransId="{71ED1689-1445-8E41-9E85-CDBED520F425}" sibTransId="{11EAB4D2-92CD-2F4D-92AD-DF5840E4EE35}"/>
    <dgm:cxn modelId="{BAD16EFE-E074-DD4B-83FD-DED01482D6B7}" type="presOf" srcId="{33312A45-76BD-0F40-9391-39D9CA2C806D}" destId="{00FBA1BC-2015-AF4E-93E4-64F07CEE9C1E}" srcOrd="1" destOrd="0" presId="urn:microsoft.com/office/officeart/2005/8/layout/list1"/>
    <dgm:cxn modelId="{809DC046-010B-674B-97B1-7FE55470C346}" type="presOf" srcId="{8D4D907E-98B4-714C-B763-DAD186947A21}" destId="{7DAA822F-2199-324D-B56F-793185C527F6}" srcOrd="0" destOrd="0" presId="urn:microsoft.com/office/officeart/2005/8/layout/list1"/>
    <dgm:cxn modelId="{96610465-39D8-1440-A9E4-EE33F24267D3}" srcId="{C5C868FF-7F32-094A-AF55-529B929A8907}" destId="{A87B5A71-5096-F142-AF3E-4039D2FCF75D}" srcOrd="0" destOrd="0" parTransId="{9F58BC31-B0D6-5B4C-8582-AC276633B2FD}" sibTransId="{056F8611-3A41-7046-82EA-63D7F24ACA5E}"/>
    <dgm:cxn modelId="{C6AF5267-2509-41B8-A9F7-CE9625FAC7F7}" srcId="{C5C868FF-7F32-094A-AF55-529B929A8907}" destId="{B9A5C0CF-EDAF-4A33-AD8C-159AE946E904}" srcOrd="1" destOrd="0" parTransId="{E3BBE5EF-5490-4E53-8E43-6F95A48CC92E}" sibTransId="{F3309E43-FED3-47E8-8D5D-C28310B89E0A}"/>
    <dgm:cxn modelId="{A4DB4358-DE10-3547-8E65-4D58FB624F53}" srcId="{5E428212-5349-6C45-A3A4-0F69D37B4532}" destId="{33312A45-76BD-0F40-9391-39D9CA2C806D}" srcOrd="1" destOrd="0" parTransId="{8F4E4180-A92E-4B41-97F3-F3CA92E3CA70}" sibTransId="{C8106FE4-E8F4-5F4C-B95F-7102A65EDE1D}"/>
    <dgm:cxn modelId="{B2F25C90-5BF6-425E-A080-7DC0ED44D0AF}" type="presOf" srcId="{B9A5C0CF-EDAF-4A33-AD8C-159AE946E904}" destId="{C5D1A466-7E7F-BC41-B767-17CF362CC637}" srcOrd="0" destOrd="1" presId="urn:microsoft.com/office/officeart/2005/8/layout/list1"/>
    <dgm:cxn modelId="{C7045301-759B-8047-9F60-6B40AF17ED16}" type="presOf" srcId="{5E428212-5349-6C45-A3A4-0F69D37B4532}" destId="{A2019D71-C713-6740-9B9F-E4712326EC19}" srcOrd="0" destOrd="0" presId="urn:microsoft.com/office/officeart/2005/8/layout/list1"/>
    <dgm:cxn modelId="{520DE29E-BE48-5E4B-9758-10D546754186}" srcId="{5E428212-5349-6C45-A3A4-0F69D37B4532}" destId="{8D4D907E-98B4-714C-B763-DAD186947A21}" srcOrd="2" destOrd="0" parTransId="{0CE173C0-865A-1045-A474-2F0CA4A101A8}" sibTransId="{E03164C4-617F-BC46-9C00-E66AC220D613}"/>
    <dgm:cxn modelId="{C49CBD9A-C7F8-0646-AE7C-21505C0B7710}" type="presOf" srcId="{A87B5A71-5096-F142-AF3E-4039D2FCF75D}" destId="{C5D1A466-7E7F-BC41-B767-17CF362CC637}" srcOrd="0" destOrd="0" presId="urn:microsoft.com/office/officeart/2005/8/layout/list1"/>
    <dgm:cxn modelId="{93449BC5-C60E-6744-B1AC-6120CBBE850C}" type="presOf" srcId="{11C8F065-0CFD-864B-8CA0-CCEB657B629D}" destId="{FFB986DE-6B38-104C-B062-6B107887D5BF}" srcOrd="0" destOrd="0" presId="urn:microsoft.com/office/officeart/2005/8/layout/list1"/>
    <dgm:cxn modelId="{DF62FEC6-6651-4CA7-B522-CEB9734E57E4}" type="presOf" srcId="{1D26CC94-E7AA-4CC4-8472-9A6888666BF2}" destId="{FFB986DE-6B38-104C-B062-6B107887D5BF}" srcOrd="0" destOrd="1" presId="urn:microsoft.com/office/officeart/2005/8/layout/list1"/>
    <dgm:cxn modelId="{5B3E2342-0471-204F-A51F-463B0DF4F130}" type="presOf" srcId="{74AC4061-F863-7B46-96ED-B54BA4751769}" destId="{4F9652D1-CFF3-474A-BFF3-F8324F996609}" srcOrd="0" destOrd="1" presId="urn:microsoft.com/office/officeart/2005/8/layout/list1"/>
    <dgm:cxn modelId="{A08ADC5B-FAA0-C641-86FA-D6B4A0966FFC}" type="presOf" srcId="{C5C868FF-7F32-094A-AF55-529B929A8907}" destId="{E8ECD061-1DE0-B245-B04F-0D65A9A144BD}" srcOrd="1" destOrd="0" presId="urn:microsoft.com/office/officeart/2005/8/layout/list1"/>
    <dgm:cxn modelId="{3C61D97C-B8B0-E94D-A004-092C13003312}" srcId="{5E428212-5349-6C45-A3A4-0F69D37B4532}" destId="{C5C868FF-7F32-094A-AF55-529B929A8907}" srcOrd="0" destOrd="0" parTransId="{0FC1232E-4FA9-734C-A5DB-9C13FE845EF1}" sibTransId="{0471DB95-7651-DB48-9F8D-38584E4C3405}"/>
    <dgm:cxn modelId="{E9A1C5D9-336A-7D4A-A9D7-9550F87179D7}" type="presOf" srcId="{8D4D907E-98B4-714C-B763-DAD186947A21}" destId="{D8C0F857-581F-9C48-9165-554748AF9C12}" srcOrd="1" destOrd="0" presId="urn:microsoft.com/office/officeart/2005/8/layout/list1"/>
    <dgm:cxn modelId="{629E529D-69CB-DA4C-948F-7DF5BB6EFB00}" type="presParOf" srcId="{A2019D71-C713-6740-9B9F-E4712326EC19}" destId="{FCDDFC1D-A3FD-BB48-B818-E06DBA4150B5}" srcOrd="0" destOrd="0" presId="urn:microsoft.com/office/officeart/2005/8/layout/list1"/>
    <dgm:cxn modelId="{D1ACEF6C-9120-8D43-99FA-1CA7BA1C4542}" type="presParOf" srcId="{FCDDFC1D-A3FD-BB48-B818-E06DBA4150B5}" destId="{D78E145A-BD07-F14D-98AD-6946BE2F8628}" srcOrd="0" destOrd="0" presId="urn:microsoft.com/office/officeart/2005/8/layout/list1"/>
    <dgm:cxn modelId="{56AB66EC-064A-014C-BC85-4D9F2EAA2E36}" type="presParOf" srcId="{FCDDFC1D-A3FD-BB48-B818-E06DBA4150B5}" destId="{E8ECD061-1DE0-B245-B04F-0D65A9A144BD}" srcOrd="1" destOrd="0" presId="urn:microsoft.com/office/officeart/2005/8/layout/list1"/>
    <dgm:cxn modelId="{6AE011DB-8C3C-3C42-8DCA-73E582C85794}" type="presParOf" srcId="{A2019D71-C713-6740-9B9F-E4712326EC19}" destId="{768C3878-0AD4-B647-9173-BBBCFA8DB52C}" srcOrd="1" destOrd="0" presId="urn:microsoft.com/office/officeart/2005/8/layout/list1"/>
    <dgm:cxn modelId="{85E5812A-192E-F84B-8DD7-ACDB2CD8B4C2}" type="presParOf" srcId="{A2019D71-C713-6740-9B9F-E4712326EC19}" destId="{C5D1A466-7E7F-BC41-B767-17CF362CC637}" srcOrd="2" destOrd="0" presId="urn:microsoft.com/office/officeart/2005/8/layout/list1"/>
    <dgm:cxn modelId="{10BDB2B4-A027-3E4F-ACD6-95368781D1F7}" type="presParOf" srcId="{A2019D71-C713-6740-9B9F-E4712326EC19}" destId="{2D372752-C7BC-6C40-AC3D-A4A8AA2CE70F}" srcOrd="3" destOrd="0" presId="urn:microsoft.com/office/officeart/2005/8/layout/list1"/>
    <dgm:cxn modelId="{AA660D20-56F4-774D-BDBD-BC06C72B85D5}" type="presParOf" srcId="{A2019D71-C713-6740-9B9F-E4712326EC19}" destId="{63EA51DE-8C94-604B-959A-E43305F42E37}" srcOrd="4" destOrd="0" presId="urn:microsoft.com/office/officeart/2005/8/layout/list1"/>
    <dgm:cxn modelId="{ABD6A89A-5579-5E4F-9A21-5C3906CF529B}" type="presParOf" srcId="{63EA51DE-8C94-604B-959A-E43305F42E37}" destId="{02771881-76EE-0E4E-8991-C9BAA5824F7C}" srcOrd="0" destOrd="0" presId="urn:microsoft.com/office/officeart/2005/8/layout/list1"/>
    <dgm:cxn modelId="{B7FB839A-EBB8-BF49-8A94-FB953F8C8C0A}" type="presParOf" srcId="{63EA51DE-8C94-604B-959A-E43305F42E37}" destId="{00FBA1BC-2015-AF4E-93E4-64F07CEE9C1E}" srcOrd="1" destOrd="0" presId="urn:microsoft.com/office/officeart/2005/8/layout/list1"/>
    <dgm:cxn modelId="{DBEDA7F4-155A-0841-BB9E-D8BA97BA3BF0}" type="presParOf" srcId="{A2019D71-C713-6740-9B9F-E4712326EC19}" destId="{25BBB131-2031-3643-8127-C689BAB4BB0C}" srcOrd="5" destOrd="0" presId="urn:microsoft.com/office/officeart/2005/8/layout/list1"/>
    <dgm:cxn modelId="{66824EC4-A793-F74C-8E65-0102B1C44FFD}" type="presParOf" srcId="{A2019D71-C713-6740-9B9F-E4712326EC19}" destId="{FFB986DE-6B38-104C-B062-6B107887D5BF}" srcOrd="6" destOrd="0" presId="urn:microsoft.com/office/officeart/2005/8/layout/list1"/>
    <dgm:cxn modelId="{49BC540B-4688-5140-9E72-77B2A7DCA149}" type="presParOf" srcId="{A2019D71-C713-6740-9B9F-E4712326EC19}" destId="{1ED0926D-69AA-914D-9853-FF5EBC47CF56}" srcOrd="7" destOrd="0" presId="urn:microsoft.com/office/officeart/2005/8/layout/list1"/>
    <dgm:cxn modelId="{7F45FC1D-7781-B840-A0F2-EE8E56407ED0}" type="presParOf" srcId="{A2019D71-C713-6740-9B9F-E4712326EC19}" destId="{0AB834DF-C96D-114B-9318-4BD020020F7C}" srcOrd="8" destOrd="0" presId="urn:microsoft.com/office/officeart/2005/8/layout/list1"/>
    <dgm:cxn modelId="{ABE60E47-12DA-EB4F-89E9-9DCE842382B6}" type="presParOf" srcId="{0AB834DF-C96D-114B-9318-4BD020020F7C}" destId="{7DAA822F-2199-324D-B56F-793185C527F6}" srcOrd="0" destOrd="0" presId="urn:microsoft.com/office/officeart/2005/8/layout/list1"/>
    <dgm:cxn modelId="{48B35F7E-50A7-8C4B-BC48-836099892443}" type="presParOf" srcId="{0AB834DF-C96D-114B-9318-4BD020020F7C}" destId="{D8C0F857-581F-9C48-9165-554748AF9C12}" srcOrd="1" destOrd="0" presId="urn:microsoft.com/office/officeart/2005/8/layout/list1"/>
    <dgm:cxn modelId="{DB0EB9A5-E4FE-414B-B087-4F1E0A0EB08D}" type="presParOf" srcId="{A2019D71-C713-6740-9B9F-E4712326EC19}" destId="{D53F2658-AE4F-A64F-AAD5-CC6B6C3CE4CE}" srcOrd="9" destOrd="0" presId="urn:microsoft.com/office/officeart/2005/8/layout/list1"/>
    <dgm:cxn modelId="{5C1AE320-03B1-E14F-A469-0B87F3B46791}" type="presParOf" srcId="{A2019D71-C713-6740-9B9F-E4712326EC19}" destId="{4F9652D1-CFF3-474A-BFF3-F8324F9966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011A3-BBC0-554E-8581-132F0F20ABE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4B24D4-EBC5-134E-A579-23FC211D23D7}">
      <dgm:prSet phldrT="[Texte]"/>
      <dgm:spPr>
        <a:solidFill>
          <a:srgbClr val="1819EE"/>
        </a:solidFill>
      </dgm:spPr>
      <dgm:t>
        <a:bodyPr/>
        <a:lstStyle/>
        <a:p>
          <a:r>
            <a:rPr lang="fr-FR" dirty="0" smtClean="0"/>
            <a:t>La première partie de la journée a été consacrée à l’état des lieux de la réalité de la maltraitance en Haïti.</a:t>
          </a:r>
          <a:endParaRPr lang="fr-FR" dirty="0"/>
        </a:p>
      </dgm:t>
    </dgm:pt>
    <dgm:pt modelId="{92D00B30-1D7A-4849-A075-8D08F2EC09AB}" type="parTrans" cxnId="{016CD546-AEED-F54A-936C-DD34ACBBE59E}">
      <dgm:prSet/>
      <dgm:spPr/>
      <dgm:t>
        <a:bodyPr/>
        <a:lstStyle/>
        <a:p>
          <a:endParaRPr lang="fr-FR"/>
        </a:p>
      </dgm:t>
    </dgm:pt>
    <dgm:pt modelId="{E8D48431-0E93-1648-8947-4F2F2ED1CD3F}" type="sibTrans" cxnId="{016CD546-AEED-F54A-936C-DD34ACBBE59E}">
      <dgm:prSet/>
      <dgm:spPr/>
      <dgm:t>
        <a:bodyPr/>
        <a:lstStyle/>
        <a:p>
          <a:endParaRPr lang="fr-FR"/>
        </a:p>
      </dgm:t>
    </dgm:pt>
    <dgm:pt modelId="{AB9E3021-90B1-A248-94B6-168E7C4FB951}">
      <dgm:prSet phldrT="[Texte]"/>
      <dgm:spPr>
        <a:solidFill>
          <a:srgbClr val="000090"/>
        </a:solidFill>
      </dgm:spPr>
      <dgm:t>
        <a:bodyPr/>
        <a:lstStyle/>
        <a:p>
          <a:r>
            <a:rPr lang="fr-FR" dirty="0" smtClean="0"/>
            <a:t>L’après-midi, les interventions portaient sur le repérage et le signalement des enfants victimes de violences, puis sur leur prise en charge.</a:t>
          </a:r>
          <a:endParaRPr lang="fr-FR" dirty="0"/>
        </a:p>
      </dgm:t>
    </dgm:pt>
    <dgm:pt modelId="{B9E847FA-CEDC-CB4A-89E5-0E602F231468}" type="parTrans" cxnId="{7F9FB4ED-F067-D545-8131-303C314B45C6}">
      <dgm:prSet/>
      <dgm:spPr/>
      <dgm:t>
        <a:bodyPr/>
        <a:lstStyle/>
        <a:p>
          <a:endParaRPr lang="fr-FR"/>
        </a:p>
      </dgm:t>
    </dgm:pt>
    <dgm:pt modelId="{1946B265-06D8-7548-B238-36CBAA490366}" type="sibTrans" cxnId="{7F9FB4ED-F067-D545-8131-303C314B45C6}">
      <dgm:prSet/>
      <dgm:spPr/>
      <dgm:t>
        <a:bodyPr/>
        <a:lstStyle/>
        <a:p>
          <a:endParaRPr lang="fr-FR"/>
        </a:p>
      </dgm:t>
    </dgm:pt>
    <dgm:pt modelId="{7FE374AC-8E66-3445-87BC-E7E90FE59B82}" type="pres">
      <dgm:prSet presAssocID="{ED7011A3-BBC0-554E-8581-132F0F20AB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C1BBD5-DE6C-CD42-A11B-28E6CC69286F}" type="pres">
      <dgm:prSet presAssocID="{A24B24D4-EBC5-134E-A579-23FC211D23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812546-7920-1144-A6FD-CF4F00C30907}" type="pres">
      <dgm:prSet presAssocID="{E8D48431-0E93-1648-8947-4F2F2ED1CD3F}" presName="spacer" presStyleCnt="0"/>
      <dgm:spPr/>
    </dgm:pt>
    <dgm:pt modelId="{8D13DDC3-E9D7-E04B-B11D-BA5F04D7F1B7}" type="pres">
      <dgm:prSet presAssocID="{AB9E3021-90B1-A248-94B6-168E7C4FB9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BCCE39-0002-4349-8790-5D75C27A6DCA}" type="presOf" srcId="{ED7011A3-BBC0-554E-8581-132F0F20ABE1}" destId="{7FE374AC-8E66-3445-87BC-E7E90FE59B82}" srcOrd="0" destOrd="0" presId="urn:microsoft.com/office/officeart/2005/8/layout/vList2"/>
    <dgm:cxn modelId="{7F9FB4ED-F067-D545-8131-303C314B45C6}" srcId="{ED7011A3-BBC0-554E-8581-132F0F20ABE1}" destId="{AB9E3021-90B1-A248-94B6-168E7C4FB951}" srcOrd="1" destOrd="0" parTransId="{B9E847FA-CEDC-CB4A-89E5-0E602F231468}" sibTransId="{1946B265-06D8-7548-B238-36CBAA490366}"/>
    <dgm:cxn modelId="{016CD546-AEED-F54A-936C-DD34ACBBE59E}" srcId="{ED7011A3-BBC0-554E-8581-132F0F20ABE1}" destId="{A24B24D4-EBC5-134E-A579-23FC211D23D7}" srcOrd="0" destOrd="0" parTransId="{92D00B30-1D7A-4849-A075-8D08F2EC09AB}" sibTransId="{E8D48431-0E93-1648-8947-4F2F2ED1CD3F}"/>
    <dgm:cxn modelId="{B6BA6823-1BA9-804E-8328-AC1E700E3816}" type="presOf" srcId="{A24B24D4-EBC5-134E-A579-23FC211D23D7}" destId="{3FC1BBD5-DE6C-CD42-A11B-28E6CC69286F}" srcOrd="0" destOrd="0" presId="urn:microsoft.com/office/officeart/2005/8/layout/vList2"/>
    <dgm:cxn modelId="{361B6C54-D17C-3440-8ACA-C997FBAF216B}" type="presOf" srcId="{AB9E3021-90B1-A248-94B6-168E7C4FB951}" destId="{8D13DDC3-E9D7-E04B-B11D-BA5F04D7F1B7}" srcOrd="0" destOrd="0" presId="urn:microsoft.com/office/officeart/2005/8/layout/vList2"/>
    <dgm:cxn modelId="{E790C780-A5C2-4B49-B3F6-87F0A1ACD2D1}" type="presParOf" srcId="{7FE374AC-8E66-3445-87BC-E7E90FE59B82}" destId="{3FC1BBD5-DE6C-CD42-A11B-28E6CC69286F}" srcOrd="0" destOrd="0" presId="urn:microsoft.com/office/officeart/2005/8/layout/vList2"/>
    <dgm:cxn modelId="{89EE9AF5-297F-E947-9F4D-68123DD54CD6}" type="presParOf" srcId="{7FE374AC-8E66-3445-87BC-E7E90FE59B82}" destId="{64812546-7920-1144-A6FD-CF4F00C30907}" srcOrd="1" destOrd="0" presId="urn:microsoft.com/office/officeart/2005/8/layout/vList2"/>
    <dgm:cxn modelId="{C0098A14-2D6B-7142-BCCB-A3DB26B59EF4}" type="presParOf" srcId="{7FE374AC-8E66-3445-87BC-E7E90FE59B82}" destId="{8D13DDC3-E9D7-E04B-B11D-BA5F04D7F1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A6AD8-A768-BB4A-8549-A94B000ADCA0}">
      <dsp:nvSpPr>
        <dsp:cNvPr id="0" name=""/>
        <dsp:cNvSpPr/>
      </dsp:nvSpPr>
      <dsp:spPr>
        <a:xfrm>
          <a:off x="0" y="489419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DA252-80B0-3A4D-A255-E1216C61B516}">
      <dsp:nvSpPr>
        <dsp:cNvPr id="0" name=""/>
        <dsp:cNvSpPr/>
      </dsp:nvSpPr>
      <dsp:spPr>
        <a:xfrm>
          <a:off x="396240" y="31859"/>
          <a:ext cx="5547360" cy="915120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Mise en place du programme de renforcement de la formation en obstétrique</a:t>
          </a:r>
          <a:endParaRPr lang="fr-FR" sz="2400" kern="1200" dirty="0"/>
        </a:p>
      </dsp:txBody>
      <dsp:txXfrm>
        <a:off x="396240" y="31859"/>
        <a:ext cx="5547360" cy="915120"/>
      </dsp:txXfrm>
    </dsp:sp>
    <dsp:sp modelId="{09BBD5D6-3FFD-DF44-AA73-D0D793C14697}">
      <dsp:nvSpPr>
        <dsp:cNvPr id="0" name=""/>
        <dsp:cNvSpPr/>
      </dsp:nvSpPr>
      <dsp:spPr>
        <a:xfrm>
          <a:off x="0" y="1895579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A6D6A-FAD3-D949-8FC5-CA6A515B9BFA}">
      <dsp:nvSpPr>
        <dsp:cNvPr id="0" name=""/>
        <dsp:cNvSpPr/>
      </dsp:nvSpPr>
      <dsp:spPr>
        <a:xfrm>
          <a:off x="396240" y="1438019"/>
          <a:ext cx="5547360" cy="91512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Accompagnement de la Sage-Femme Cadre de la Maternité</a:t>
          </a:r>
          <a:endParaRPr lang="fr-FR" sz="2400" kern="1200" dirty="0"/>
        </a:p>
      </dsp:txBody>
      <dsp:txXfrm>
        <a:off x="396240" y="1438019"/>
        <a:ext cx="5547360" cy="915120"/>
      </dsp:txXfrm>
    </dsp:sp>
    <dsp:sp modelId="{47C00962-48D0-1A4C-9E8D-FBE1A51205A9}">
      <dsp:nvSpPr>
        <dsp:cNvPr id="0" name=""/>
        <dsp:cNvSpPr/>
      </dsp:nvSpPr>
      <dsp:spPr>
        <a:xfrm>
          <a:off x="0" y="3301740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B2D31-47D5-E144-8CFB-126E5F113AD5}">
      <dsp:nvSpPr>
        <dsp:cNvPr id="0" name=""/>
        <dsp:cNvSpPr/>
      </dsp:nvSpPr>
      <dsp:spPr>
        <a:xfrm>
          <a:off x="396240" y="2844180"/>
          <a:ext cx="5547360" cy="915120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Programmation des travaux et suivi logistique du projet de rénovation de la Maternité</a:t>
          </a:r>
          <a:endParaRPr lang="fr-FR" sz="2400" kern="1200" dirty="0"/>
        </a:p>
      </dsp:txBody>
      <dsp:txXfrm>
        <a:off x="396240" y="2844180"/>
        <a:ext cx="554736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B10F4-F108-9343-9806-FE4C9BDD77EB}" type="datetimeFigureOut">
              <a:rPr lang="fr-FR" smtClean="0"/>
              <a:pPr/>
              <a:t>22/02/2014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9564-62B6-7148-AB0B-E05BC1305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77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BE3A-75FC-C54F-AD40-542E0F2356D0}" type="datetimeFigureOut">
              <a:rPr lang="fr-FR" smtClean="0"/>
              <a:pPr/>
              <a:t>22/02/2014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2F90-AC2B-6042-A510-939E54089A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6602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522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F3E-D90A-FB48-994C-007280B8CF07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924-A7A6-E941-9EB0-8B173E981399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F65-5FE8-1F4B-A75B-6C2F851E90F8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DA82-F1F9-674C-B551-1C5EEB22540F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74EB-D817-6547-8043-F7D8767A2160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AC53-8461-0A46-98D9-E492F469A5C6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78B4-56F8-7042-BCD0-92CB619BA6B1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289-5588-D14C-83D4-AD7A7E4C635A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1FA-14C3-8D4C-AF93-40D5CCAFDC73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D33-5BE4-344D-96CB-F4D847F7CD4F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5F5E-A7A3-CC47-B29B-E45B87A57DD1}" type="datetime1">
              <a:rPr lang="fr-FR" smtClean="0"/>
              <a:pPr/>
              <a:t>22/02/2014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94F6B0A-3273-9A47-86A6-46BAC8C3EA8E}" type="datetime1">
              <a:rPr lang="fr-FR" smtClean="0"/>
              <a:pPr/>
              <a:t>22/02/2014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4297680"/>
            <a:ext cx="6400800" cy="13411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fr-FR" sz="2000" dirty="0"/>
              <a:t>Ville de Nantes / CHU de Nantes / </a:t>
            </a:r>
            <a:r>
              <a:rPr lang="fr-FR" sz="2000" dirty="0" smtClean="0"/>
              <a:t>Gynécologie Sans Frontières</a:t>
            </a:r>
          </a:p>
          <a:p>
            <a:pPr>
              <a:spcAft>
                <a:spcPts val="0"/>
              </a:spcAft>
              <a:defRPr/>
            </a:pPr>
            <a:r>
              <a:rPr lang="fr-FR" sz="2000" dirty="0" smtClean="0"/>
              <a:t>Hôpital </a:t>
            </a:r>
            <a:r>
              <a:rPr lang="fr-FR" sz="2000" dirty="0"/>
              <a:t>Saint-Antoine / Mairie des Abricots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893588"/>
            <a:ext cx="7772400" cy="1603992"/>
          </a:xfrm>
        </p:spPr>
        <p:txBody>
          <a:bodyPr/>
          <a:lstStyle/>
          <a:p>
            <a:r>
              <a:rPr lang="fr-FR" sz="36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PROGRAMME pluriannuel DE RENFORCEMENT DE L’HOPITAL SAINT-ANTOINE DE JEREMIE  (HAÏTI) POUR REDUIRE LA MORTALITE MATERNO-INFANTILE DANS LA GRAND’ ANSE</a:t>
            </a:r>
          </a:p>
        </p:txBody>
      </p:sp>
    </p:spTree>
    <p:extLst>
      <p:ext uri="{BB962C8B-B14F-4D97-AF65-F5344CB8AC3E}">
        <p14:creationId xmlns:p14="http://schemas.microsoft.com/office/powerpoint/2010/main" xmlns="" val="1664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62000" y="1059198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Accompagnement de la sage-femme 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cadre 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la maternité </a:t>
            </a:r>
          </a:p>
        </p:txBody>
      </p:sp>
      <p:pic>
        <p:nvPicPr>
          <p:cNvPr id="6" name="Espace réservé pour une image  4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9160" y="3246123"/>
            <a:ext cx="3619090" cy="28576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8150" y="3246122"/>
            <a:ext cx="4039890" cy="28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/>
              <a:t>La sage-femme cadre de la maternité </a:t>
            </a: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/>
              <a:t>de </a:t>
            </a:r>
            <a:r>
              <a:rPr lang="fr-FR" cap="none" dirty="0"/>
              <a:t>l’Hôpital St Antoine de JEREMIE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9465015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487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Programmation des travaux </a:t>
            </a:r>
            <a:endParaRPr lang="fr-FR" sz="2800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62000" y="1086432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suivi logistique du projet 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rénovation de la maternité</a:t>
            </a:r>
            <a:b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fr-FR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906720"/>
            <a:ext cx="3802380" cy="380828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Dans le cadre de cette mission, pour </a:t>
            </a:r>
            <a:r>
              <a:rPr lang="fr-FR" sz="2800" dirty="0"/>
              <a:t>améliorer la prise en charge des mères et des </a:t>
            </a:r>
            <a:r>
              <a:rPr lang="fr-FR" sz="2800" dirty="0" smtClean="0"/>
              <a:t>nouveau-nés, des </a:t>
            </a:r>
            <a:r>
              <a:rPr lang="fr-FR" sz="2800" dirty="0"/>
              <a:t>travaux de réhabilitation de la maternité  sont envisagés avec la direction de </a:t>
            </a:r>
            <a:r>
              <a:rPr lang="fr-FR" sz="2800" dirty="0" smtClean="0">
                <a:solidFill>
                  <a:srgbClr val="FFFFFF"/>
                </a:solidFill>
              </a:rPr>
              <a:t>l’hôpital.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47084" y="136973"/>
            <a:ext cx="7787316" cy="1463228"/>
          </a:xfrm>
          <a:solidFill>
            <a:srgbClr val="3C6F5F"/>
          </a:solidFill>
        </p:spPr>
        <p:txBody>
          <a:bodyPr/>
          <a:lstStyle/>
          <a:p>
            <a:pPr algn="ctr"/>
            <a: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suivi logistique du projet </a:t>
            </a:r>
            <a:b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rénovation de la maternité</a:t>
            </a:r>
            <a:b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Espace réservé pour une image  4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01347" y="2104406"/>
            <a:ext cx="3970114" cy="3162837"/>
          </a:xfrm>
          <a:prstGeom prst="rect">
            <a:avLst/>
          </a:prstGeom>
          <a:solidFill>
            <a:srgbClr val="3C6F5F"/>
          </a:solidFill>
        </p:spPr>
      </p:pic>
    </p:spTree>
    <p:extLst>
      <p:ext uri="{BB962C8B-B14F-4D97-AF65-F5344CB8AC3E}">
        <p14:creationId xmlns:p14="http://schemas.microsoft.com/office/powerpoint/2010/main" xmlns="" val="21501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09600" y="2241550"/>
            <a:ext cx="3733800" cy="4114800"/>
          </a:xfrm>
        </p:spPr>
        <p:txBody>
          <a:bodyPr>
            <a:normAutofit/>
          </a:bodyPr>
          <a:lstStyle/>
          <a:p>
            <a:r>
              <a:rPr lang="fr-FR" sz="2800" dirty="0"/>
              <a:t>La responsable de la mission négocie les devis avec les entreprises retenues et les responsables techniques </a:t>
            </a:r>
            <a:r>
              <a:rPr lang="fr-FR" sz="2800" dirty="0" smtClean="0"/>
              <a:t>de l’hôpital.</a:t>
            </a:r>
            <a:endParaRPr lang="fr-FR" sz="2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3C6F5F"/>
          </a:solidFill>
        </p:spPr>
        <p:txBody>
          <a:bodyPr/>
          <a:lstStyle/>
          <a:p>
            <a:pPr algn="ctr"/>
            <a: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suivi logistique du projet </a:t>
            </a:r>
            <a:b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cap="none" spc="0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rénovation de la maternité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9992" y="2241550"/>
            <a:ext cx="4316950" cy="32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4457856"/>
            <a:ext cx="6400800" cy="118094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Deuxième partie</a:t>
            </a:r>
            <a:endParaRPr lang="fr-FR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73930" y="0"/>
            <a:ext cx="8753337" cy="306321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Visite 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</a:t>
            </a:r>
            <a:r>
              <a:rPr lang="fr-F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centres de santé  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avec </a:t>
            </a:r>
            <a:b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Dady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MONTINOR , Directeur  du </a:t>
            </a: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mspp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fr-FR" b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Ministère de la Santé Publique et de la Population)  </a:t>
            </a:r>
            <a:br>
              <a:rPr lang="fr-FR" b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DANS LE DÉPARTEMENT DE </a:t>
            </a: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grand’anse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7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38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de Carrefour Charles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 descr="C:\Users\Anne SARRAZIN\Documents\HAÏTI\PHOTOS\Photos Haiti oct 2013 transfert 1\IMG_3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9070" y="1600201"/>
            <a:ext cx="60247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3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Les infirmiers de ce  Centre assurent les soins primaires auprès de la population. Ils assurent  entre  100 et 120 accouchements par an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Les femmes présentant des grossesses à risque sont transférées à Jérémie  à 15km soit 1h de voiture.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33600"/>
          </a:xfrm>
        </p:spPr>
        <p:txBody>
          <a:bodyPr/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de Carrefour Charles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5" descr="C:\Users\Anne SARRAZIN\Documents\HAÏTI\PHOTOS\Photos Haiti oct 2013 transfert 1\IMG_3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8274" y="2267550"/>
            <a:ext cx="23948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dirty="0"/>
              <a:t>Chaque mois, les infirmiers effectuent des séances d’information  pour les matrones qui accompagnent les mères qui </a:t>
            </a:r>
            <a:r>
              <a:rPr lang="fr-FR" sz="2800" dirty="0" smtClean="0"/>
              <a:t>accouchent chez </a:t>
            </a:r>
            <a:r>
              <a:rPr lang="fr-FR" sz="2800" dirty="0"/>
              <a:t>elles.</a:t>
            </a:r>
          </a:p>
          <a:p>
            <a:endParaRPr lang="fr-FR" sz="2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572106"/>
          </a:xfrm>
        </p:spPr>
        <p:txBody>
          <a:bodyPr/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de Carrefour Charles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C:\Users\Anne SARRAZIN\Documents\HAÏTI\PHOTOS\Photos Haiti oct 2013 transfert 1\IMG_3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7845" y="1246865"/>
            <a:ext cx="3037117" cy="23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ne SARRAZIN\Documents\HAÏTI\PHOTOS\Photos Haiti oct 2013 transfert 1\IMG_3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0949" y="3718569"/>
            <a:ext cx="3034013" cy="2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2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Le poste de santé est situé à 2h de marche du centre de santé des </a:t>
            </a:r>
            <a:r>
              <a:rPr lang="fr-FR" sz="2800" dirty="0" smtClean="0"/>
              <a:t>Abricots.</a:t>
            </a:r>
            <a:endParaRPr lang="fr-FR" sz="2800" dirty="0"/>
          </a:p>
          <a:p>
            <a:r>
              <a:rPr lang="fr-FR" sz="2800" dirty="0"/>
              <a:t>Pour les accouchements institutionnels, les futures mères doivent descendre aux </a:t>
            </a:r>
            <a:r>
              <a:rPr lang="fr-FR" sz="2800" dirty="0" smtClean="0"/>
              <a:t>Abricots 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62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Poste de santé de Saint VICTOR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C:\Users\Anne SARRAZIN\Documents\HAÏTI\PHOTOS\Photos Haiti oct 2013 transfert 2\IMG_37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89445" y="1600200"/>
            <a:ext cx="3045279" cy="40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 VALLEGEAS, E DENIS, A SARRAZIN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5410" y="547894"/>
            <a:ext cx="7922790" cy="29300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r>
              <a:rPr lang="fr-FR" sz="4000" b="1" spc="0" baseline="30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ème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MISSION à 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Jérémie 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(HAÏTI) </a:t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24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13 au 29 octobre 2013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fr-FR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Image 3" descr="Logo GSF bleu sans mention H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1976" y="4934240"/>
            <a:ext cx="1927266" cy="120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409" y="4934240"/>
            <a:ext cx="1773715" cy="12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nne SARRAZIN\Documents\HAÏTI\Logo nantes métropo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099" y="4934240"/>
            <a:ext cx="3437960" cy="12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8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Un ou deux jours par semaine , le docteur AMOS (seul médecin pour toute la commune des Abricots de 35000 </a:t>
            </a:r>
            <a:r>
              <a:rPr lang="fr-FR" sz="2800" dirty="0" smtClean="0"/>
              <a:t>habitants) </a:t>
            </a:r>
            <a:r>
              <a:rPr lang="fr-FR" sz="2800" dirty="0"/>
              <a:t>vient effectuer des consultations pour la population installée dans les mornes.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133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Poste de santé de Saint VICTOR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 descr="C:\Users\Anne SARRAZIN\Documents\HAÏTI\PHOTOS\Photos Haiti oct 2013 transfert 2\IMG_37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3386" y="2200733"/>
            <a:ext cx="3761014" cy="28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1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7160" y="1600200"/>
            <a:ext cx="4397482" cy="41148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71463" algn="l"/>
              </a:tabLst>
            </a:pPr>
            <a:r>
              <a:rPr lang="fr-FR" sz="2000" dirty="0"/>
              <a:t>Le Centre de santé des abricots est le seul où exerce une infirmière-sage-femme.</a:t>
            </a:r>
          </a:p>
          <a:p>
            <a:pPr>
              <a:spcBef>
                <a:spcPts val="0"/>
              </a:spcBef>
              <a:tabLst>
                <a:tab pos="271463" algn="l"/>
              </a:tabLst>
            </a:pPr>
            <a:endParaRPr lang="fr-FR" sz="2000" dirty="0"/>
          </a:p>
          <a:p>
            <a:pPr>
              <a:spcBef>
                <a:spcPts val="0"/>
              </a:spcBef>
              <a:tabLst>
                <a:tab pos="271463" algn="l"/>
              </a:tabLst>
            </a:pPr>
            <a:r>
              <a:rPr lang="fr-FR" sz="2000" dirty="0"/>
              <a:t>Outre les autres motifs de consultations, sur les huit premiers mois de l’année </a:t>
            </a:r>
            <a:r>
              <a:rPr lang="fr-FR" sz="2000" dirty="0" smtClean="0"/>
              <a:t>2013 </a:t>
            </a:r>
            <a:r>
              <a:rPr lang="fr-FR" sz="2000" dirty="0"/>
              <a:t>:                	</a:t>
            </a:r>
            <a:endParaRPr lang="fr-FR" sz="2000" dirty="0" smtClean="0"/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fr-FR" sz="2000" dirty="0"/>
              <a:t> </a:t>
            </a:r>
            <a:r>
              <a:rPr lang="fr-FR" sz="2000" dirty="0" smtClean="0"/>
              <a:t>        </a:t>
            </a:r>
            <a:r>
              <a:rPr lang="fr-FR" sz="2000" dirty="0" smtClean="0">
                <a:solidFill>
                  <a:srgbClr val="FFFF00"/>
                </a:solidFill>
              </a:rPr>
              <a:t>2033 </a:t>
            </a:r>
            <a:r>
              <a:rPr lang="fr-FR" sz="2000" dirty="0">
                <a:solidFill>
                  <a:srgbClr val="FFFF00"/>
                </a:solidFill>
              </a:rPr>
              <a:t>consultations prénatales </a:t>
            </a:r>
            <a:r>
              <a:rPr lang="fr-FR" sz="2000" dirty="0"/>
              <a:t>et </a:t>
            </a:r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fr-FR" sz="2000" dirty="0" smtClean="0"/>
              <a:t>        </a:t>
            </a:r>
            <a:r>
              <a:rPr lang="fr-FR" sz="2000" dirty="0" smtClean="0">
                <a:solidFill>
                  <a:srgbClr val="FFFF00"/>
                </a:solidFill>
              </a:rPr>
              <a:t>111 </a:t>
            </a:r>
            <a:r>
              <a:rPr lang="fr-FR" sz="2000" dirty="0">
                <a:solidFill>
                  <a:srgbClr val="FFFF00"/>
                </a:solidFill>
              </a:rPr>
              <a:t>accouchements </a:t>
            </a:r>
            <a:r>
              <a:rPr lang="fr-FR" sz="2000" dirty="0"/>
              <a:t>ont été </a:t>
            </a:r>
            <a:r>
              <a:rPr lang="fr-FR" sz="2000" dirty="0" smtClean="0"/>
              <a:t>assurés ,</a:t>
            </a:r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fr-FR" sz="2000" dirty="0"/>
              <a:t> </a:t>
            </a:r>
            <a:r>
              <a:rPr lang="fr-FR" sz="2000" dirty="0" smtClean="0"/>
              <a:t>    par </a:t>
            </a:r>
            <a:r>
              <a:rPr lang="fr-FR" sz="2000" dirty="0"/>
              <a:t>l’infirmière sage-femme  et les </a:t>
            </a:r>
            <a:r>
              <a:rPr lang="fr-FR" sz="2000" dirty="0" smtClean="0"/>
              <a:t>3</a:t>
            </a:r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fr-FR" sz="2000" dirty="0"/>
              <a:t> </a:t>
            </a:r>
            <a:r>
              <a:rPr lang="fr-FR" sz="2000" dirty="0" smtClean="0"/>
              <a:t>    auxiliaires</a:t>
            </a:r>
            <a:r>
              <a:rPr lang="fr-FR" sz="2000" dirty="0"/>
              <a:t>.</a:t>
            </a:r>
          </a:p>
          <a:p>
            <a:pPr>
              <a:spcBef>
                <a:spcPts val="0"/>
              </a:spcBef>
              <a:tabLst>
                <a:tab pos="271463" algn="l"/>
              </a:tabLst>
            </a:pPr>
            <a:endParaRPr lang="fr-FR" sz="2000" dirty="0"/>
          </a:p>
          <a:p>
            <a:pPr>
              <a:spcBef>
                <a:spcPts val="0"/>
              </a:spcBef>
              <a:tabLst>
                <a:tab pos="271463" algn="l"/>
              </a:tabLst>
            </a:pPr>
            <a:r>
              <a:rPr lang="fr-FR" sz="2000" dirty="0"/>
              <a:t>Les accouchements à risques sont transférés à l’hôpital de </a:t>
            </a:r>
            <a:r>
              <a:rPr lang="fr-FR" sz="2000" dirty="0" smtClean="0"/>
              <a:t>Jérémie.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186782"/>
            <a:ext cx="7924800" cy="62260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des Abricots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C:\Users\Anne SARRAZIN\Documents\HAÏTI\PHOTOS\Photos Haiti oct 2013 transfert 2\IMG_36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3581" y="1164941"/>
            <a:ext cx="2620437" cy="19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ne SARRAZIN\Documents\HAÏTI\PHOTOS\Photos Haiti oct 2013 transfert 2\IMG_36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4642" y="3045418"/>
            <a:ext cx="2735036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8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62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d’Anse d’</a:t>
            </a:r>
            <a:r>
              <a:rPr lang="fr-FR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Hainault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et Dame Marie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3" descr="C:\Users\Anne SARRAZIN\Documents\HAÏTI\PHOTOS\Photos Haiti oct 2013 transfert 3\IMG_3831.JPG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0107" y="1775619"/>
            <a:ext cx="3546609" cy="28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ne SARRAZIN\Documents\HAÏTI\PHOTOS\Photos Haiti oct 2013 transfert 3\IMG_38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918" y="1775619"/>
            <a:ext cx="3733913" cy="28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35799" y="4893679"/>
            <a:ext cx="819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Avec le soutien des pays donateurs et des ONG </a:t>
            </a:r>
            <a:r>
              <a:rPr lang="fr-FR" dirty="0" smtClean="0"/>
              <a:t>,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peu à peu les conditions de travail s’améliorent.</a:t>
            </a:r>
          </a:p>
        </p:txBody>
      </p:sp>
    </p:spTree>
    <p:extLst>
      <p:ext uri="{BB962C8B-B14F-4D97-AF65-F5344CB8AC3E}">
        <p14:creationId xmlns:p14="http://schemas.microsoft.com/office/powerpoint/2010/main" xmlns="" val="2800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62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Centre de santé d’Anse d’</a:t>
            </a:r>
            <a:r>
              <a:rPr lang="fr-FR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Hainault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et Dame Marie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C:\Users\Anne SARRAZIN\Documents\HAÏTI\PHOTOS\Photos Haiti oct 2013 transfert 3\IMG_38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5308" y="1397389"/>
            <a:ext cx="3686353" cy="27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nne SARRAZIN\Documents\HAÏTI\PHOTOS\Photos Haiti oct 2013 transfert 3\IMG_38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265" y="1397390"/>
            <a:ext cx="3686351" cy="27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2705" y="4515902"/>
            <a:ext cx="4583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difficulté d’assurer des soins de </a:t>
            </a:r>
            <a:r>
              <a:rPr lang="fr-FR" dirty="0" smtClean="0"/>
              <a:t>qualité </a:t>
            </a:r>
          </a:p>
          <a:p>
            <a:r>
              <a:rPr lang="fr-FR" dirty="0" smtClean="0"/>
              <a:t>vient </a:t>
            </a:r>
            <a:r>
              <a:rPr lang="fr-FR" dirty="0"/>
              <a:t>souvent d’un manque de personnel compétent</a:t>
            </a:r>
            <a:r>
              <a:rPr lang="fr-FR" dirty="0" smtClean="0"/>
              <a:t>,</a:t>
            </a:r>
          </a:p>
          <a:p>
            <a:r>
              <a:rPr lang="fr-FR" dirty="0" smtClean="0"/>
              <a:t>ainsi </a:t>
            </a:r>
            <a:r>
              <a:rPr lang="fr-FR" dirty="0"/>
              <a:t>l’impossibilité d’effectuer des </a:t>
            </a:r>
            <a:r>
              <a:rPr lang="fr-FR" dirty="0" smtClean="0"/>
              <a:t>opérations</a:t>
            </a:r>
          </a:p>
          <a:p>
            <a:r>
              <a:rPr lang="fr-FR" dirty="0" smtClean="0"/>
              <a:t>faute </a:t>
            </a:r>
            <a:r>
              <a:rPr lang="fr-FR" dirty="0"/>
              <a:t>d’anesthésiste.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13400" y="4515902"/>
            <a:ext cx="295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rappel aux  bonnes pratiques </a:t>
            </a:r>
            <a:endParaRPr lang="fr-FR" dirty="0" smtClean="0"/>
          </a:p>
          <a:p>
            <a:r>
              <a:rPr lang="fr-FR" dirty="0" smtClean="0"/>
              <a:t>est </a:t>
            </a:r>
            <a:r>
              <a:rPr lang="fr-FR" dirty="0"/>
              <a:t>effectué par l’affichage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nombreuses </a:t>
            </a:r>
            <a:r>
              <a:rPr lang="fr-FR" dirty="0" smtClean="0"/>
              <a:t>posters.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770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7172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L’Hôpital Nestor Carlos Kirchner de CORAIL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3" descr="C:\Users\Anne SARRAZIN\Documents\HAÏTI\PHOTOS\Photos Haiti oct 2013 transfert 4\IMG_39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6529" y="1339668"/>
            <a:ext cx="3819271" cy="28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nne SARRAZIN\Documents\HAÏTI\PHOTOS\Photos Haiti oct 2013 transfert 4\IMG_39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26" y="1339669"/>
            <a:ext cx="3818708" cy="2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92101" y="4545020"/>
            <a:ext cx="830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établissement </a:t>
            </a:r>
            <a:r>
              <a:rPr lang="fr-FR" dirty="0" smtClean="0"/>
              <a:t>reconstruit après </a:t>
            </a:r>
            <a:r>
              <a:rPr lang="fr-FR" dirty="0"/>
              <a:t>le tremblement de terre de 2010. </a:t>
            </a:r>
            <a:endParaRPr lang="fr-FR" dirty="0" smtClean="0"/>
          </a:p>
          <a:p>
            <a:pPr algn="ctr"/>
            <a:r>
              <a:rPr lang="fr-FR" dirty="0" smtClean="0"/>
              <a:t>Il </a:t>
            </a:r>
            <a:r>
              <a:rPr lang="fr-FR" dirty="0"/>
              <a:t>possède des équipements modernes tel que échographie, radiographie, laboratoire.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mais qui a des difficultés à fonctionner faute </a:t>
            </a:r>
            <a:r>
              <a:rPr lang="fr-FR" dirty="0" smtClean="0"/>
              <a:t>de carburant </a:t>
            </a:r>
            <a:r>
              <a:rPr lang="fr-FR" dirty="0"/>
              <a:t>pour faire tourner les </a:t>
            </a:r>
            <a:r>
              <a:rPr lang="fr-FR" dirty="0" smtClean="0"/>
              <a:t>générateurs.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382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L’Hôpital Nestor Carlos Kirchner de CORAIL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2" descr="C:\Users\Anne SARRAZIN\Documents\HAÏTI\PHOTOS\Photos Haiti oct 2013 transfert 4\IMG_3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231" y="1887561"/>
            <a:ext cx="3821246" cy="28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nne SARRAZIN\Documents\HAÏTI\PHOTOS\Photos Haiti oct 2013 transfert 4\IMG_39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7020" y="1887562"/>
            <a:ext cx="3763154" cy="28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4525" y="4877757"/>
            <a:ext cx="82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transferts des patients sur l’hôpital de Jérémie sont </a:t>
            </a:r>
            <a:r>
              <a:rPr lang="fr-FR" dirty="0" smtClean="0"/>
              <a:t>compliqués</a:t>
            </a:r>
          </a:p>
          <a:p>
            <a:pPr algn="ctr"/>
            <a:r>
              <a:rPr lang="fr-FR" dirty="0" smtClean="0"/>
              <a:t>car </a:t>
            </a:r>
            <a:r>
              <a:rPr lang="fr-FR" dirty="0"/>
              <a:t>la route est longue et très mauvaise</a:t>
            </a:r>
            <a:r>
              <a:rPr lang="fr-FR" dirty="0" smtClean="0"/>
              <a:t>. De plus l’équipe médicale en majorité cubaine et ne parlant qu’espagnol a des difficultés à communiquer avec les référents de l’Hôpital de Jérémie.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47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19200" y="4258622"/>
            <a:ext cx="6400800" cy="138017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Troisième partie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357280"/>
            <a:ext cx="7772400" cy="143199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Relations 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avec</a:t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l’ambassade de France</a:t>
            </a:r>
          </a:p>
        </p:txBody>
      </p:sp>
    </p:spTree>
    <p:extLst>
      <p:ext uri="{BB962C8B-B14F-4D97-AF65-F5344CB8AC3E}">
        <p14:creationId xmlns:p14="http://schemas.microsoft.com/office/powerpoint/2010/main" xmlns="" val="9761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Séminaire  concernant la 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 Prise 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 charge des enfants victimes d’abus sexuels et de violences »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6316360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29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2" descr="C:\Users\Anne SARRAZIN\Documents\HAÏTI\PHOTOS\Photos Haiti oct 2013 transfert 1\IMG_3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933" y="1378379"/>
            <a:ext cx="6444867" cy="48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2063" y="124521"/>
            <a:ext cx="890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L’équipe nantaise a échangé avec Mme VILLEDROUIN ,Directrice Générale de l’Institut du Bien-Etre Social et de Recherches, , Mme LAFONTA, représentant Mme la Ministre à la Condition Féminine et aux Droits des Femmes ainsi qu’avec Mme DELATOUR du Ministère français des Affaires </a:t>
            </a:r>
            <a:r>
              <a:rPr lang="fr-FR" dirty="0" smtClean="0"/>
              <a:t>Etrangères.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8933" y="6352143"/>
            <a:ext cx="662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Marie-Annick </a:t>
            </a:r>
            <a:r>
              <a:rPr lang="fr-FR" sz="1400" dirty="0" err="1"/>
              <a:t>Vallégeas</a:t>
            </a:r>
            <a:r>
              <a:rPr lang="fr-FR" sz="1400" dirty="0"/>
              <a:t>, Mme </a:t>
            </a:r>
            <a:r>
              <a:rPr lang="fr-FR" sz="1400" dirty="0" err="1"/>
              <a:t>Villedrouin</a:t>
            </a:r>
            <a:r>
              <a:rPr lang="fr-FR" sz="1400" dirty="0"/>
              <a:t>, Mme </a:t>
            </a:r>
            <a:r>
              <a:rPr lang="fr-FR" sz="1400" dirty="0" err="1"/>
              <a:t>Lafonta</a:t>
            </a:r>
            <a:r>
              <a:rPr lang="fr-FR" sz="1400" dirty="0"/>
              <a:t>, Elisabeth Denis, Anne </a:t>
            </a:r>
            <a:r>
              <a:rPr lang="fr-FR" sz="1400" dirty="0" smtClean="0"/>
              <a:t>Sarrazin.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12216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l’amélioration de l’offre de soins en gynécologique et </a:t>
            </a:r>
            <a:r>
              <a:rPr lang="fr-FR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obstétrique</a:t>
            </a:r>
            <a:br>
              <a:rPr lang="fr-FR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2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16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dans la Grand’ Anse et </a:t>
            </a:r>
            <a:r>
              <a:rPr lang="fr-FR" sz="1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1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1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 </a:t>
            </a:r>
            <a:r>
              <a:rPr lang="fr-FR" sz="16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sein de l’Hôpital Saint-Antoine de Jérémie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5725335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19200" y="4358238"/>
            <a:ext cx="6400800" cy="128056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Première partie</a:t>
            </a:r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834292"/>
            <a:ext cx="7772400" cy="215421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Hôpital </a:t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Saint-Antoine de Jérémie</a:t>
            </a:r>
            <a:endParaRPr lang="fr-FR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4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19200" y="4221266"/>
            <a:ext cx="6400800" cy="1417534"/>
          </a:xfrm>
        </p:spPr>
        <p:txBody>
          <a:bodyPr/>
          <a:lstStyle/>
          <a:p>
            <a:pPr lvl="0"/>
            <a:r>
              <a:rPr lang="fr-FR" sz="2400" dirty="0"/>
              <a:t>Formation continue des sages-femmes et du personnel para </a:t>
            </a:r>
            <a:r>
              <a:rPr lang="fr-FR" sz="2400" dirty="0" smtClean="0"/>
              <a:t>médical 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1207856"/>
            <a:ext cx="7772400" cy="173084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Mise en place du renforcement 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 </a:t>
            </a:r>
            <a:r>
              <a:rPr lang="fr-FR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programme d’obstétrique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/>
              <a:t>Formation continue des sages-</a:t>
            </a:r>
            <a:r>
              <a:rPr lang="fr-FR" cap="none" dirty="0" smtClean="0"/>
              <a:t>femmes</a:t>
            </a:r>
            <a:br>
              <a:rPr lang="fr-FR" cap="none" dirty="0" smtClean="0"/>
            </a:br>
            <a:r>
              <a:rPr lang="fr-FR" cap="none" dirty="0" smtClean="0"/>
              <a:t> </a:t>
            </a:r>
            <a:r>
              <a:rPr lang="fr-FR" cap="none" dirty="0"/>
              <a:t>et du personnel para médical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 descr="C:\Users\Anne SARRAZIN\Documents\HAÏTI\PHOTOS\Photos Haiti oct 2013 transfert 1\IMG_3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8683" y="1446811"/>
            <a:ext cx="5690918" cy="42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921404" y="6033184"/>
            <a:ext cx="730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Pour améliorer le taux de mortalité maternelle, </a:t>
            </a:r>
            <a:endParaRPr lang="fr-FR" dirty="0" smtClean="0"/>
          </a:p>
          <a:p>
            <a:pPr algn="ctr"/>
            <a:r>
              <a:rPr lang="fr-FR" dirty="0" smtClean="0"/>
              <a:t>l’utilisation du partogramme </a:t>
            </a:r>
            <a:r>
              <a:rPr lang="fr-FR" dirty="0"/>
              <a:t>est une priorité. </a:t>
            </a:r>
          </a:p>
        </p:txBody>
      </p:sp>
    </p:spTree>
    <p:extLst>
      <p:ext uri="{BB962C8B-B14F-4D97-AF65-F5344CB8AC3E}">
        <p14:creationId xmlns:p14="http://schemas.microsoft.com/office/powerpoint/2010/main" xmlns="" val="773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/>
              <a:t>Formation continue des sages-femmes</a:t>
            </a:r>
            <a:br>
              <a:rPr lang="fr-FR" cap="none" dirty="0"/>
            </a:br>
            <a:r>
              <a:rPr lang="fr-FR" cap="none" dirty="0"/>
              <a:t> et du personnel para médical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Espace réservé pour une image  4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5822" y="2258067"/>
            <a:ext cx="2985570" cy="2357433"/>
          </a:xfrm>
          <a:prstGeom prst="rect">
            <a:avLst/>
          </a:prstGeom>
        </p:spPr>
      </p:pic>
      <p:pic>
        <p:nvPicPr>
          <p:cNvPr id="7" name="Picture 3" descr="C:\Users\Anne SARRAZIN\Documents\HAÏTI\PHOTOS\Photos Haiti oct 2013 transfert 3\IMG_37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2382" y="2188890"/>
            <a:ext cx="3194891" cy="23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387660" y="6053821"/>
            <a:ext cx="63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/>
              <a:t>Ici les infirmières apprennent à calculer la date du terme d’une </a:t>
            </a:r>
            <a:r>
              <a:rPr lang="fr-FR" dirty="0" smtClean="0"/>
              <a:t>grossesse.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2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/>
              <a:t>Formation continue des sages-femmes et du personnel para médical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:\Users\Anne SARRAZIN\Documents\HAÏTI\PHOTOS\Photos Haiti oct 2013 transfert 3\IMG_37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4017" y="1908657"/>
            <a:ext cx="3050594" cy="32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68877" y="6201151"/>
            <a:ext cx="638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Formation à l’utilisation du </a:t>
            </a:r>
            <a:r>
              <a:rPr lang="fr-FR" dirty="0" err="1" smtClean="0"/>
              <a:t>cardiotocographe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184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/>
              <a:t>Formation continue des sages-femmes et du personnel para médical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Espace réservé pour une image  6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5300" y="2374650"/>
            <a:ext cx="3509963" cy="2771775"/>
          </a:xfrm>
          <a:prstGeom prst="rect">
            <a:avLst/>
          </a:prstGeom>
        </p:spPr>
      </p:pic>
      <p:pic>
        <p:nvPicPr>
          <p:cNvPr id="7" name="Picture 2" descr="C:\Users\Anne SARRAZIN\Documents\HAÏTI\PHOTOS\Photos Haiti oct 2013 transfert 1\IMG_35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0196" y="1775020"/>
            <a:ext cx="2623391" cy="34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63879" y="6033184"/>
            <a:ext cx="5719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Les sages-femmes  et les infirmières se forment sur le </a:t>
            </a:r>
            <a:r>
              <a:rPr lang="fr-FR" dirty="0" smtClean="0"/>
              <a:t>mannequin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aux manœuvres  à effectuer en </a:t>
            </a:r>
            <a:r>
              <a:rPr lang="fr-FR" dirty="0" smtClean="0"/>
              <a:t>urgence.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38200" y="5272874"/>
            <a:ext cx="34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Dystocie des épaules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67115" y="5272874"/>
            <a:ext cx="25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Présentation du siège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716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4ème MISSION à Jérémie (HAÏTI) &amp;#x0D;&amp;#x0A;du 13 au 29 octobre 2013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Diapositive 2 - &amp;quot;l’amélioration de l’offre de soins en gynécologique et obstétrique&amp;#x0D;&amp;#x0A; dans la Grand’ Anse et &amp;#x0D;&amp;#x0A;au sein de l’Hôpi&quot;/&gt;&lt;property id=&quot;20307&quot; value=&quot;257&quot;/&gt;&lt;/object&gt;&lt;object type=&quot;3&quot; unique_id=&quot;10006&quot;&gt;&lt;property id=&quot;20148&quot; value=&quot;5&quot;/&gt;&lt;property id=&quot;20300&quot; value=&quot;Diapositive 3 - &amp;quot;Hôpital &amp;#x0D;&amp;#x0A;Saint-Antoine de Jérémie&amp;quot;&quot;/&gt;&lt;property id=&quot;20307&quot; value=&quot;258&quot;/&gt;&lt;/object&gt;&lt;object type=&quot;3&quot; unique_id=&quot;10007&quot;&gt;&lt;property id=&quot;20148&quot; value=&quot;5&quot;/&gt;&lt;property id=&quot;20300&quot; value=&quot;Diapositive 4 - &amp;quot;Mise en place du renforcement &amp;#x0D;&amp;#x0A;du programme d’obstétrique&amp;quot;&quot;/&gt;&lt;property id=&quot;20307&quot; value=&quot;259&quot;/&gt;&lt;/object&gt;&lt;object type=&quot;3&quot; unique_id=&quot;10008&quot;&gt;&lt;property id=&quot;20148&quot; value=&quot;5&quot;/&gt;&lt;property id=&quot;20300&quot; value=&quot;Diapositive 5 - &amp;quot;Formation continue des sages-femmes&amp;#x0D;&amp;#x0A; et du personnel para médical&amp;quot;&quot;/&gt;&lt;property id=&quot;20307&quot; value=&quot;260&quot;/&gt;&lt;/object&gt;&lt;object type=&quot;3&quot; unique_id=&quot;10009&quot;&gt;&lt;property id=&quot;20148&quot; value=&quot;5&quot;/&gt;&lt;property id=&quot;20300&quot; value=&quot;Diapositive 6 - &amp;quot;Formation continue des sages-femmes&amp;#x0D;&amp;#x0A; et du personnel para médical&amp;quot;&quot;/&gt;&lt;property id=&quot;20307&quot; value=&quot;261&quot;/&gt;&lt;/object&gt;&lt;object type=&quot;3&quot; unique_id=&quot;10010&quot;&gt;&lt;property id=&quot;20148&quot; value=&quot;5&quot;/&gt;&lt;property id=&quot;20300&quot; value=&quot;Diapositive 7 - &amp;quot;Formation continue des sages-femmes et du personnel para médical&amp;quot;&quot;/&gt;&lt;property id=&quot;20307&quot; value=&quot;262&quot;/&gt;&lt;/object&gt;&lt;object type=&quot;3&quot; unique_id=&quot;10011&quot;&gt;&lt;property id=&quot;20148&quot; value=&quot;5&quot;/&gt;&lt;property id=&quot;20300&quot; value=&quot;Diapositive 8 - &amp;quot;Formation continue des sages-femmes et du personnel para médical&amp;quot;&quot;/&gt;&lt;property id=&quot;20307&quot; value=&quot;263&quot;/&gt;&lt;/object&gt;&lt;object type=&quot;3&quot; unique_id=&quot;10012&quot;&gt;&lt;property id=&quot;20148&quot; value=&quot;5&quot;/&gt;&lt;property id=&quot;20300&quot; value=&quot;Diapositive 9 - &amp;quot;Accompagnement de la sage-femme &amp;#x0D;&amp;#x0A;cadre de la maternité &amp;quot;&quot;/&gt;&lt;property id=&quot;20307&quot; value=&quot;264&quot;/&gt;&lt;/object&gt;&lt;object type=&quot;3&quot; unique_id=&quot;10013&quot;&gt;&lt;property id=&quot;20148&quot; value=&quot;5&quot;/&gt;&lt;property id=&quot;20300&quot; value=&quot;Diapositive 10 - &amp;quot;La sage-femme cadre de la maternité &amp;#x0D;&amp;#x0A;de l’Hôpital St Antoine de JEREMIE &amp;quot;&quot;/&gt;&lt;property id=&quot;20307&quot; value=&quot;265&quot;/&gt;&lt;/object&gt;&lt;object type=&quot;3&quot; unique_id=&quot;10014&quot;&gt;&lt;property id=&quot;20148&quot; value=&quot;5&quot;/&gt;&lt;property id=&quot;20300&quot; value=&quot;Diapositive 11 - &amp;quot;suivi logistique du projet &amp;#x0D;&amp;#x0A;de rénovation de la maternité&amp;#x0D;&amp;#x0A;&amp;quot;&quot;/&gt;&lt;property id=&quot;20307&quot; value=&quot;266&quot;/&gt;&lt;/object&gt;&lt;object type=&quot;3&quot; unique_id=&quot;10015&quot;&gt;&lt;property id=&quot;20148&quot; value=&quot;5&quot;/&gt;&lt;property id=&quot;20300&quot; value=&quot;Diapositive 12 - &amp;quot;suivi logistique du projet &amp;#x0D;&amp;#x0A;de rénovation de la maternité&amp;#x0D;&amp;#x0A;&amp;quot;&quot;/&gt;&lt;property id=&quot;20307&quot; value=&quot;267&quot;/&gt;&lt;/object&gt;&lt;object type=&quot;3&quot; unique_id=&quot;10016&quot;&gt;&lt;property id=&quot;20148&quot; value=&quot;5&quot;/&gt;&lt;property id=&quot;20300&quot; value=&quot;Diapositive 13 - &amp;quot;suivi logistique du projet &amp;#x0D;&amp;#x0A;de rénovation de la maternité&amp;quot;&quot;/&gt;&lt;property id=&quot;20307&quot; value=&quot;268&quot;/&gt;&lt;/object&gt;&lt;object type=&quot;3&quot; unique_id=&quot;10017&quot;&gt;&lt;property id=&quot;20148&quot; value=&quot;5&quot;/&gt;&lt;property id=&quot;20300&quot; value=&quot;Diapositive 14 - &amp;quot;Visite de centres de santé  situés dans le département de Grand’Anse&amp;quot;&quot;/&gt;&lt;property id=&quot;20307&quot; value=&quot;269&quot;/&gt;&lt;/object&gt;&lt;object type=&quot;3&quot; unique_id=&quot;10018&quot;&gt;&lt;property id=&quot;20148&quot; value=&quot;5&quot;/&gt;&lt;property id=&quot;20300&quot; value=&quot;Diapositive 15 - &amp;quot;Centre de santé de Carrefour Charles&amp;quot;&quot;/&gt;&lt;property id=&quot;20307&quot; value=&quot;270&quot;/&gt;&lt;/object&gt;&lt;object type=&quot;3&quot; unique_id=&quot;10019&quot;&gt;&lt;property id=&quot;20148&quot; value=&quot;5&quot;/&gt;&lt;property id=&quot;20300&quot; value=&quot;Diapositive 16 - &amp;quot;Centre de santé de Carrefour Charles&amp;quot;&quot;/&gt;&lt;property id=&quot;20307&quot; value=&quot;271&quot;/&gt;&lt;/object&gt;&lt;object type=&quot;3&quot; unique_id=&quot;10020&quot;&gt;&lt;property id=&quot;20148&quot; value=&quot;5&quot;/&gt;&lt;property id=&quot;20300&quot; value=&quot;Diapositive 17 - &amp;quot;Centre de santé de Carrefour Charles&amp;quot;&quot;/&gt;&lt;property id=&quot;20307&quot; value=&quot;272&quot;/&gt;&lt;/object&gt;&lt;object type=&quot;3&quot; unique_id=&quot;10021&quot;&gt;&lt;property id=&quot;20148&quot; value=&quot;5&quot;/&gt;&lt;property id=&quot;20300&quot; value=&quot;Diapositive 18 - &amp;quot;Poste de santé de Saint VICTOR&amp;quot;&quot;/&gt;&lt;property id=&quot;20307&quot; value=&quot;273&quot;/&gt;&lt;/object&gt;&lt;object type=&quot;3&quot; unique_id=&quot;10022&quot;&gt;&lt;property id=&quot;20148&quot; value=&quot;5&quot;/&gt;&lt;property id=&quot;20300&quot; value=&quot;Diapositive 19 - &amp;quot;Poste de santé de Saint VICTOR&amp;quot;&quot;/&gt;&lt;property id=&quot;20307&quot; value=&quot;274&quot;/&gt;&lt;/object&gt;&lt;object type=&quot;3&quot; unique_id=&quot;10023&quot;&gt;&lt;property id=&quot;20148&quot; value=&quot;5&quot;/&gt;&lt;property id=&quot;20300&quot; value=&quot;Diapositive 20 - &amp;quot;Centre de santé des Abricots&amp;quot;&quot;/&gt;&lt;property id=&quot;20307&quot; value=&quot;275&quot;/&gt;&lt;/object&gt;&lt;object type=&quot;3&quot; unique_id=&quot;10024&quot;&gt;&lt;property id=&quot;20148&quot; value=&quot;5&quot;/&gt;&lt;property id=&quot;20300&quot; value=&quot;Diapositive 21 - &amp;quot;Centre de santé d’Anse d’Hainault et Dame Marie&amp;quot;&quot;/&gt;&lt;property id=&quot;20307&quot; value=&quot;276&quot;/&gt;&lt;/object&gt;&lt;object type=&quot;3&quot; unique_id=&quot;10025&quot;&gt;&lt;property id=&quot;20148&quot; value=&quot;5&quot;/&gt;&lt;property id=&quot;20300&quot; value=&quot;Diapositive 22 - &amp;quot;Centre de santé d’Anse d’Hainault et Dame Marie&amp;quot;&quot;/&gt;&lt;property id=&quot;20307&quot; value=&quot;277&quot;/&gt;&lt;/object&gt;&lt;object type=&quot;3&quot; unique_id=&quot;10026&quot;&gt;&lt;property id=&quot;20148&quot; value=&quot;5&quot;/&gt;&lt;property id=&quot;20300&quot; value=&quot;Diapositive 23 - &amp;quot;L’Hôpital Nestor Carlos Kirchner de CORAIL&amp;quot;&quot;/&gt;&lt;property id=&quot;20307&quot; value=&quot;278&quot;/&gt;&lt;/object&gt;&lt;object type=&quot;3&quot; unique_id=&quot;10027&quot;&gt;&lt;property id=&quot;20148&quot; value=&quot;5&quot;/&gt;&lt;property id=&quot;20300&quot; value=&quot;Diapositive 24 - &amp;quot;L’Hôpital Nestor Carlos Kirchner de CORAIL&amp;quot;&quot;/&gt;&lt;property id=&quot;20307&quot; value=&quot;279&quot;/&gt;&lt;/object&gt;&lt;object type=&quot;3&quot; unique_id=&quot;10028&quot;&gt;&lt;property id=&quot;20148&quot; value=&quot;5&quot;/&gt;&lt;property id=&quot;20300&quot; value=&quot;Diapositive 25 - &amp;quot;Relations avec&amp;#x0D;&amp;#x0A; l’ambassade de France&amp;quot;&quot;/&gt;&lt;property id=&quot;20307&quot; value=&quot;280&quot;/&gt;&lt;/object&gt;&lt;object type=&quot;3&quot; unique_id=&quot;10029&quot;&gt;&lt;property id=&quot;20148&quot; value=&quot;5&quot;/&gt;&lt;property id=&quot;20300&quot; value=&quot;Diapositive 26 - &amp;quot;Séminaire  concernant la « Prise en charge des enfants victimes d’abus sexuels et de violences » &amp;quot;&quot;/&gt;&lt;property id=&quot;20307&quot; value=&quot;281&quot;/&gt;&lt;/object&gt;&lt;object type=&quot;3&quot; unique_id=&quot;10030&quot;&gt;&lt;property id=&quot;20148&quot; value=&quot;5&quot;/&gt;&lt;property id=&quot;20300&quot; value=&quot;Diapositive 27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239</TotalTime>
  <Words>879</Words>
  <Application>Microsoft Office PowerPoint</Application>
  <PresentationFormat>Affichage à l'écran (4:3)</PresentationFormat>
  <Paragraphs>147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Horizon</vt:lpstr>
      <vt:lpstr>Un PROGRAMME pluriannuel DE RENFORCEMENT DE L’HOPITAL SAINT-ANTOINE DE JEREMIE  (HAÏTI) POUR REDUIRE LA MORTALITE MATERNO-INFANTILE DANS LA GRAND’ ANSE</vt:lpstr>
      <vt:lpstr>4ème MISSION à Jérémie (HAÏTI)  du 13 au 29 octobre 2013 </vt:lpstr>
      <vt:lpstr>l’amélioration de l’offre de soins en gynécologique et obstétrique  dans la Grand’ Anse et  au sein de l’Hôpital Saint-Antoine de Jérémie</vt:lpstr>
      <vt:lpstr>Hôpital  Saint-Antoine de Jérémie</vt:lpstr>
      <vt:lpstr>Mise en place du renforcement  du programme d’obstétrique</vt:lpstr>
      <vt:lpstr>Formation continue des sages-femmes  et du personnel para médical</vt:lpstr>
      <vt:lpstr>Formation continue des sages-femmes  et du personnel para médical</vt:lpstr>
      <vt:lpstr>Formation continue des sages-femmes et du personnel para médical</vt:lpstr>
      <vt:lpstr>Formation continue des sages-femmes et du personnel para médical</vt:lpstr>
      <vt:lpstr>Accompagnement de la sage-femme  cadre de la maternité </vt:lpstr>
      <vt:lpstr>La sage-femme cadre de la maternité  de l’Hôpital St Antoine de JEREMIE </vt:lpstr>
      <vt:lpstr>suivi logistique du projet  de rénovation de la maternité </vt:lpstr>
      <vt:lpstr>suivi logistique du projet  de rénovation de la maternité </vt:lpstr>
      <vt:lpstr>suivi logistique du projet  de rénovation de la maternité</vt:lpstr>
      <vt:lpstr>Visite des centres de santé  avec  Dady MONTINOR , Directeur  du mspp  (Ministère de la Santé Publique et de la Population)   DANS LE DÉPARTEMENT DE grand’anse</vt:lpstr>
      <vt:lpstr>Centre de santé de Carrefour Charles</vt:lpstr>
      <vt:lpstr>Centre de santé de Carrefour Charles</vt:lpstr>
      <vt:lpstr>Centre de santé de Carrefour Charles</vt:lpstr>
      <vt:lpstr>Poste de santé de Saint VICTOR</vt:lpstr>
      <vt:lpstr>Poste de santé de Saint VICTOR</vt:lpstr>
      <vt:lpstr>Centre de santé des Abricots</vt:lpstr>
      <vt:lpstr>Centre de santé d’Anse d’Hainault et Dame Marie</vt:lpstr>
      <vt:lpstr>Centre de santé d’Anse d’Hainault et Dame Marie</vt:lpstr>
      <vt:lpstr>L’Hôpital Nestor Carlos Kirchner de CORAIL</vt:lpstr>
      <vt:lpstr>L’Hôpital Nestor Carlos Kirchner de CORAIL</vt:lpstr>
      <vt:lpstr>Relations avec  l’ambassade de France</vt:lpstr>
      <vt:lpstr>Séminaire  concernant la « Prise en charge des enfants victimes d’abus sexuels et de violences » 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4ème MISSION à Jérémie (HAÏTI)  du 13 au 29 octobre 2013</dc:title>
  <dc:creator>Claude ROSENTHAL</dc:creator>
  <cp:lastModifiedBy>Richard</cp:lastModifiedBy>
  <cp:revision>27</cp:revision>
  <dcterms:created xsi:type="dcterms:W3CDTF">2014-02-11T15:49:40Z</dcterms:created>
  <dcterms:modified xsi:type="dcterms:W3CDTF">2014-02-22T15:49:12Z</dcterms:modified>
</cp:coreProperties>
</file>