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9C825-87C1-9F4D-A0D8-0C0915939C38}" type="doc">
      <dgm:prSet loTypeId="urn:microsoft.com/office/officeart/2005/8/layout/vList2" loCatId="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fr-FR"/>
        </a:p>
      </dgm:t>
    </dgm:pt>
    <dgm:pt modelId="{7CF95FEF-8C8A-3A4B-B734-59F6B6670A1F}">
      <dgm:prSet/>
      <dgm:spPr/>
      <dgm:t>
        <a:bodyPr/>
        <a:lstStyle/>
        <a:p>
          <a:pPr rtl="0"/>
          <a:r>
            <a:rPr lang="fr-FR" baseline="0" smtClean="0"/>
            <a:t>Accompagnement de la sage-femme cadre sur les pratiques managériales</a:t>
          </a:r>
          <a:endParaRPr lang="fr-FR"/>
        </a:p>
      </dgm:t>
    </dgm:pt>
    <dgm:pt modelId="{6E8E90AA-1785-414D-9146-BD4A95E3A25D}" type="parTrans" cxnId="{C9FB1696-6FAD-0147-8B80-D895D80AE82F}">
      <dgm:prSet/>
      <dgm:spPr/>
      <dgm:t>
        <a:bodyPr/>
        <a:lstStyle/>
        <a:p>
          <a:endParaRPr lang="fr-FR"/>
        </a:p>
      </dgm:t>
    </dgm:pt>
    <dgm:pt modelId="{ED768D9C-1C95-EF48-AE4A-AE14595224EA}" type="sibTrans" cxnId="{C9FB1696-6FAD-0147-8B80-D895D80AE82F}">
      <dgm:prSet/>
      <dgm:spPr/>
      <dgm:t>
        <a:bodyPr/>
        <a:lstStyle/>
        <a:p>
          <a:endParaRPr lang="fr-FR"/>
        </a:p>
      </dgm:t>
    </dgm:pt>
    <dgm:pt modelId="{F6625220-00BC-AF42-A54B-010262BC9723}">
      <dgm:prSet/>
      <dgm:spPr/>
      <dgm:t>
        <a:bodyPr/>
        <a:lstStyle/>
        <a:p>
          <a:pPr rtl="0"/>
          <a:r>
            <a:rPr lang="fr-FR" baseline="0" smtClean="0"/>
            <a:t>Formation continue des infirmières à l'analyse du rythme cardiaque fœtal, à l'utilisation du partogramme, aux manœuvres obstétricales</a:t>
          </a:r>
          <a:endParaRPr lang="fr-FR"/>
        </a:p>
      </dgm:t>
    </dgm:pt>
    <dgm:pt modelId="{D797A7B3-3947-5140-92D0-6504E4AA1EBE}" type="parTrans" cxnId="{933A4E82-3817-084F-A3D3-036714D3105F}">
      <dgm:prSet/>
      <dgm:spPr/>
      <dgm:t>
        <a:bodyPr/>
        <a:lstStyle/>
        <a:p>
          <a:endParaRPr lang="fr-FR"/>
        </a:p>
      </dgm:t>
    </dgm:pt>
    <dgm:pt modelId="{240F3A0D-B210-E845-9C61-AEE4EF3A71B3}" type="sibTrans" cxnId="{933A4E82-3817-084F-A3D3-036714D3105F}">
      <dgm:prSet/>
      <dgm:spPr/>
      <dgm:t>
        <a:bodyPr/>
        <a:lstStyle/>
        <a:p>
          <a:endParaRPr lang="fr-FR"/>
        </a:p>
      </dgm:t>
    </dgm:pt>
    <dgm:pt modelId="{5D4BECF7-AF63-B947-9829-D1D98384966F}">
      <dgm:prSet/>
      <dgm:spPr/>
      <dgm:t>
        <a:bodyPr/>
        <a:lstStyle/>
        <a:p>
          <a:pPr rtl="0"/>
          <a:r>
            <a:rPr lang="fr-FR" baseline="0" smtClean="0"/>
            <a:t>Formation des médecins et sages-femmes à l'échographie</a:t>
          </a:r>
          <a:endParaRPr lang="fr-FR"/>
        </a:p>
      </dgm:t>
    </dgm:pt>
    <dgm:pt modelId="{431F78BB-DFF7-C14B-8363-B04335677ED0}" type="parTrans" cxnId="{7560647A-C25B-634C-BC1A-E07C71B9E35C}">
      <dgm:prSet/>
      <dgm:spPr/>
      <dgm:t>
        <a:bodyPr/>
        <a:lstStyle/>
        <a:p>
          <a:endParaRPr lang="fr-FR"/>
        </a:p>
      </dgm:t>
    </dgm:pt>
    <dgm:pt modelId="{D4C09DFE-C484-3541-86EF-E4EEFAB7481B}" type="sibTrans" cxnId="{7560647A-C25B-634C-BC1A-E07C71B9E35C}">
      <dgm:prSet/>
      <dgm:spPr/>
      <dgm:t>
        <a:bodyPr/>
        <a:lstStyle/>
        <a:p>
          <a:endParaRPr lang="fr-FR"/>
        </a:p>
      </dgm:t>
    </dgm:pt>
    <dgm:pt modelId="{3B36735E-67D8-F445-8AC8-89C77ADA39D8}">
      <dgm:prSet/>
      <dgm:spPr/>
      <dgm:t>
        <a:bodyPr/>
        <a:lstStyle/>
        <a:p>
          <a:pPr rtl="0"/>
          <a:r>
            <a:rPr lang="fr-FR" baseline="0" smtClean="0"/>
            <a:t>Mise en place de staffs pour le suivi des dossiers et l’organisation médicale du service</a:t>
          </a:r>
          <a:endParaRPr lang="fr-FR"/>
        </a:p>
      </dgm:t>
    </dgm:pt>
    <dgm:pt modelId="{2A6841EE-DA1F-0A45-8886-20335D999D76}" type="parTrans" cxnId="{39BBA0FB-0827-454E-B578-5D54D4D3EA45}">
      <dgm:prSet/>
      <dgm:spPr/>
      <dgm:t>
        <a:bodyPr/>
        <a:lstStyle/>
        <a:p>
          <a:endParaRPr lang="fr-FR"/>
        </a:p>
      </dgm:t>
    </dgm:pt>
    <dgm:pt modelId="{F518EA3A-C6DF-FA49-A861-E3851CC2A3BE}" type="sibTrans" cxnId="{39BBA0FB-0827-454E-B578-5D54D4D3EA45}">
      <dgm:prSet/>
      <dgm:spPr/>
      <dgm:t>
        <a:bodyPr/>
        <a:lstStyle/>
        <a:p>
          <a:endParaRPr lang="fr-FR"/>
        </a:p>
      </dgm:t>
    </dgm:pt>
    <dgm:pt modelId="{319B9625-3B86-1646-98F9-6C12A9126245}">
      <dgm:prSet/>
      <dgm:spPr/>
      <dgm:t>
        <a:bodyPr/>
        <a:lstStyle/>
        <a:p>
          <a:pPr rtl="0"/>
          <a:r>
            <a:rPr lang="fr-FR" baseline="0" smtClean="0"/>
            <a:t>Déménagement des locaux concernés par les travaux, mise en œuvre et suivi des travaux dans la maternité.</a:t>
          </a:r>
          <a:endParaRPr lang="fr-FR"/>
        </a:p>
      </dgm:t>
    </dgm:pt>
    <dgm:pt modelId="{3DDF8821-057B-E449-B115-46560A911824}" type="parTrans" cxnId="{C4258612-9D8F-B74D-92A2-E36912BF8D68}">
      <dgm:prSet/>
      <dgm:spPr/>
      <dgm:t>
        <a:bodyPr/>
        <a:lstStyle/>
        <a:p>
          <a:endParaRPr lang="fr-FR"/>
        </a:p>
      </dgm:t>
    </dgm:pt>
    <dgm:pt modelId="{DF1C43E7-A084-EF41-90DF-E34ECEBF2A47}" type="sibTrans" cxnId="{C4258612-9D8F-B74D-92A2-E36912BF8D68}">
      <dgm:prSet/>
      <dgm:spPr/>
      <dgm:t>
        <a:bodyPr/>
        <a:lstStyle/>
        <a:p>
          <a:endParaRPr lang="fr-FR"/>
        </a:p>
      </dgm:t>
    </dgm:pt>
    <dgm:pt modelId="{A043F1BD-A61E-2D49-A037-CA739FBAE426}" type="pres">
      <dgm:prSet presAssocID="{C399C825-87C1-9F4D-A0D8-0C0915939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8ABC05-07E8-424A-B507-08B6A7F1CFDD}" type="pres">
      <dgm:prSet presAssocID="{7CF95FEF-8C8A-3A4B-B734-59F6B6670A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9273EA-8BA4-064B-8249-4E88786812BD}" type="pres">
      <dgm:prSet presAssocID="{ED768D9C-1C95-EF48-AE4A-AE14595224EA}" presName="spacer" presStyleCnt="0"/>
      <dgm:spPr/>
    </dgm:pt>
    <dgm:pt modelId="{641AE37F-EFC8-FB4D-938A-91106FE89603}" type="pres">
      <dgm:prSet presAssocID="{F6625220-00BC-AF42-A54B-010262BC97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F4C09-110C-A84E-9EFA-5CE757F79D33}" type="pres">
      <dgm:prSet presAssocID="{240F3A0D-B210-E845-9C61-AEE4EF3A71B3}" presName="spacer" presStyleCnt="0"/>
      <dgm:spPr/>
    </dgm:pt>
    <dgm:pt modelId="{C9CCA254-307C-204A-951A-25A4585B65F3}" type="pres">
      <dgm:prSet presAssocID="{5D4BECF7-AF63-B947-9829-D1D9838496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A9E11C-5290-BB49-A545-B2ACF5476762}" type="pres">
      <dgm:prSet presAssocID="{D4C09DFE-C484-3541-86EF-E4EEFAB7481B}" presName="spacer" presStyleCnt="0"/>
      <dgm:spPr/>
    </dgm:pt>
    <dgm:pt modelId="{FADA9F65-E1FB-4842-9190-4478D7A130D0}" type="pres">
      <dgm:prSet presAssocID="{3B36735E-67D8-F445-8AC8-89C77ADA39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5E9E3-392C-734A-93F3-7473062FBC01}" type="pres">
      <dgm:prSet presAssocID="{F518EA3A-C6DF-FA49-A861-E3851CC2A3BE}" presName="spacer" presStyleCnt="0"/>
      <dgm:spPr/>
    </dgm:pt>
    <dgm:pt modelId="{9048B52E-1B51-8B45-A412-C92A8A3C58AF}" type="pres">
      <dgm:prSet presAssocID="{319B9625-3B86-1646-98F9-6C12A912624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3A4E82-3817-084F-A3D3-036714D3105F}" srcId="{C399C825-87C1-9F4D-A0D8-0C0915939C38}" destId="{F6625220-00BC-AF42-A54B-010262BC9723}" srcOrd="1" destOrd="0" parTransId="{D797A7B3-3947-5140-92D0-6504E4AA1EBE}" sibTransId="{240F3A0D-B210-E845-9C61-AEE4EF3A71B3}"/>
    <dgm:cxn modelId="{6142644E-45F9-364A-A431-0ED5A91FEF3C}" type="presOf" srcId="{319B9625-3B86-1646-98F9-6C12A9126245}" destId="{9048B52E-1B51-8B45-A412-C92A8A3C58AF}" srcOrd="0" destOrd="0" presId="urn:microsoft.com/office/officeart/2005/8/layout/vList2"/>
    <dgm:cxn modelId="{43C87938-09CF-E342-A504-5E48CB597071}" type="presOf" srcId="{F6625220-00BC-AF42-A54B-010262BC9723}" destId="{641AE37F-EFC8-FB4D-938A-91106FE89603}" srcOrd="0" destOrd="0" presId="urn:microsoft.com/office/officeart/2005/8/layout/vList2"/>
    <dgm:cxn modelId="{7560647A-C25B-634C-BC1A-E07C71B9E35C}" srcId="{C399C825-87C1-9F4D-A0D8-0C0915939C38}" destId="{5D4BECF7-AF63-B947-9829-D1D98384966F}" srcOrd="2" destOrd="0" parTransId="{431F78BB-DFF7-C14B-8363-B04335677ED0}" sibTransId="{D4C09DFE-C484-3541-86EF-E4EEFAB7481B}"/>
    <dgm:cxn modelId="{31DFC4EA-229F-DE4A-8BA9-3D2023DB10E5}" type="presOf" srcId="{C399C825-87C1-9F4D-A0D8-0C0915939C38}" destId="{A043F1BD-A61E-2D49-A037-CA739FBAE426}" srcOrd="0" destOrd="0" presId="urn:microsoft.com/office/officeart/2005/8/layout/vList2"/>
    <dgm:cxn modelId="{CF6B1474-5521-0941-BB9E-9C4B44E48D08}" type="presOf" srcId="{3B36735E-67D8-F445-8AC8-89C77ADA39D8}" destId="{FADA9F65-E1FB-4842-9190-4478D7A130D0}" srcOrd="0" destOrd="0" presId="urn:microsoft.com/office/officeart/2005/8/layout/vList2"/>
    <dgm:cxn modelId="{C9FB1696-6FAD-0147-8B80-D895D80AE82F}" srcId="{C399C825-87C1-9F4D-A0D8-0C0915939C38}" destId="{7CF95FEF-8C8A-3A4B-B734-59F6B6670A1F}" srcOrd="0" destOrd="0" parTransId="{6E8E90AA-1785-414D-9146-BD4A95E3A25D}" sibTransId="{ED768D9C-1C95-EF48-AE4A-AE14595224EA}"/>
    <dgm:cxn modelId="{A1EC506E-45DD-2E45-A9D6-E17C9C8F0C8A}" type="presOf" srcId="{5D4BECF7-AF63-B947-9829-D1D98384966F}" destId="{C9CCA254-307C-204A-951A-25A4585B65F3}" srcOrd="0" destOrd="0" presId="urn:microsoft.com/office/officeart/2005/8/layout/vList2"/>
    <dgm:cxn modelId="{C4258612-9D8F-B74D-92A2-E36912BF8D68}" srcId="{C399C825-87C1-9F4D-A0D8-0C0915939C38}" destId="{319B9625-3B86-1646-98F9-6C12A9126245}" srcOrd="4" destOrd="0" parTransId="{3DDF8821-057B-E449-B115-46560A911824}" sibTransId="{DF1C43E7-A084-EF41-90DF-E34ECEBF2A47}"/>
    <dgm:cxn modelId="{39BBA0FB-0827-454E-B578-5D54D4D3EA45}" srcId="{C399C825-87C1-9F4D-A0D8-0C0915939C38}" destId="{3B36735E-67D8-F445-8AC8-89C77ADA39D8}" srcOrd="3" destOrd="0" parTransId="{2A6841EE-DA1F-0A45-8886-20335D999D76}" sibTransId="{F518EA3A-C6DF-FA49-A861-E3851CC2A3BE}"/>
    <dgm:cxn modelId="{121EC520-088C-3646-882F-8B05A411054B}" type="presOf" srcId="{7CF95FEF-8C8A-3A4B-B734-59F6B6670A1F}" destId="{F48ABC05-07E8-424A-B507-08B6A7F1CFDD}" srcOrd="0" destOrd="0" presId="urn:microsoft.com/office/officeart/2005/8/layout/vList2"/>
    <dgm:cxn modelId="{9B36754D-DCE2-FC45-ADAA-1044E70C6A5E}" type="presParOf" srcId="{A043F1BD-A61E-2D49-A037-CA739FBAE426}" destId="{F48ABC05-07E8-424A-B507-08B6A7F1CFDD}" srcOrd="0" destOrd="0" presId="urn:microsoft.com/office/officeart/2005/8/layout/vList2"/>
    <dgm:cxn modelId="{12D38FCC-DF58-ED4C-AAA9-7273D8A1E0D5}" type="presParOf" srcId="{A043F1BD-A61E-2D49-A037-CA739FBAE426}" destId="{789273EA-8BA4-064B-8249-4E88786812BD}" srcOrd="1" destOrd="0" presId="urn:microsoft.com/office/officeart/2005/8/layout/vList2"/>
    <dgm:cxn modelId="{E3496EF4-5F4B-374D-8718-73C39E0BAA4D}" type="presParOf" srcId="{A043F1BD-A61E-2D49-A037-CA739FBAE426}" destId="{641AE37F-EFC8-FB4D-938A-91106FE89603}" srcOrd="2" destOrd="0" presId="urn:microsoft.com/office/officeart/2005/8/layout/vList2"/>
    <dgm:cxn modelId="{1A4E79F1-7CE1-B446-A4E3-1348219D5F88}" type="presParOf" srcId="{A043F1BD-A61E-2D49-A037-CA739FBAE426}" destId="{886F4C09-110C-A84E-9EFA-5CE757F79D33}" srcOrd="3" destOrd="0" presId="urn:microsoft.com/office/officeart/2005/8/layout/vList2"/>
    <dgm:cxn modelId="{6A4500FB-365D-394C-B2F0-78E103FFF862}" type="presParOf" srcId="{A043F1BD-A61E-2D49-A037-CA739FBAE426}" destId="{C9CCA254-307C-204A-951A-25A4585B65F3}" srcOrd="4" destOrd="0" presId="urn:microsoft.com/office/officeart/2005/8/layout/vList2"/>
    <dgm:cxn modelId="{2BDBAC82-F31A-3D44-B182-7188A97AB836}" type="presParOf" srcId="{A043F1BD-A61E-2D49-A037-CA739FBAE426}" destId="{60A9E11C-5290-BB49-A545-B2ACF5476762}" srcOrd="5" destOrd="0" presId="urn:microsoft.com/office/officeart/2005/8/layout/vList2"/>
    <dgm:cxn modelId="{29B6DA59-4E3F-BD46-A683-95BCA4FD1AD5}" type="presParOf" srcId="{A043F1BD-A61E-2D49-A037-CA739FBAE426}" destId="{FADA9F65-E1FB-4842-9190-4478D7A130D0}" srcOrd="6" destOrd="0" presId="urn:microsoft.com/office/officeart/2005/8/layout/vList2"/>
    <dgm:cxn modelId="{3132C1D2-1FBE-F340-8D40-8A365754667C}" type="presParOf" srcId="{A043F1BD-A61E-2D49-A037-CA739FBAE426}" destId="{3C45E9E3-392C-734A-93F3-7473062FBC01}" srcOrd="7" destOrd="0" presId="urn:microsoft.com/office/officeart/2005/8/layout/vList2"/>
    <dgm:cxn modelId="{4CBA0D0F-7707-CC41-B3B0-1E780F939EF2}" type="presParOf" srcId="{A043F1BD-A61E-2D49-A037-CA739FBAE426}" destId="{9048B52E-1B51-8B45-A412-C92A8A3C58AF}" srcOrd="8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54276-23B9-224F-AC9A-1D5CFF4CAB2F}" type="doc">
      <dgm:prSet loTypeId="urn:microsoft.com/office/officeart/2005/8/layout/list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A79E530-DED5-864A-8CFB-E1F47FD268B5}">
      <dgm:prSet/>
      <dgm:spPr/>
      <dgm:t>
        <a:bodyPr/>
        <a:lstStyle/>
        <a:p>
          <a:pPr rtl="0"/>
          <a:r>
            <a:rPr lang="fr-FR" baseline="0" dirty="0" smtClean="0"/>
            <a:t>Formation continue 	</a:t>
          </a:r>
        </a:p>
      </dgm:t>
    </dgm:pt>
    <dgm:pt modelId="{34B0487A-8153-2943-8551-A18247532C64}" type="parTrans" cxnId="{50484FCA-A887-FB48-9D23-DDD73985F36A}">
      <dgm:prSet/>
      <dgm:spPr/>
      <dgm:t>
        <a:bodyPr/>
        <a:lstStyle/>
        <a:p>
          <a:endParaRPr lang="fr-FR"/>
        </a:p>
      </dgm:t>
    </dgm:pt>
    <dgm:pt modelId="{787530FC-257C-394F-9B77-5AA8F22B0C51}" type="sibTrans" cxnId="{50484FCA-A887-FB48-9D23-DDD73985F36A}">
      <dgm:prSet/>
      <dgm:spPr/>
      <dgm:t>
        <a:bodyPr/>
        <a:lstStyle/>
        <a:p>
          <a:endParaRPr lang="fr-FR"/>
        </a:p>
      </dgm:t>
    </dgm:pt>
    <dgm:pt modelId="{A19871D7-7034-654C-9F00-111118CDDDEF}">
      <dgm:prSet/>
      <dgm:spPr/>
      <dgm:t>
        <a:bodyPr/>
        <a:lstStyle/>
        <a:p>
          <a:pPr rtl="0"/>
          <a:r>
            <a:rPr lang="fr-FR" baseline="0" dirty="0" smtClean="0"/>
            <a:t>des sages-femmes</a:t>
          </a:r>
          <a:endParaRPr lang="fr-FR" dirty="0"/>
        </a:p>
      </dgm:t>
    </dgm:pt>
    <dgm:pt modelId="{AFC00E2F-D0E5-EE45-A361-AFFB2D224D0C}" type="parTrans" cxnId="{28C50336-B8F5-1646-8F30-C20516FDA10D}">
      <dgm:prSet/>
      <dgm:spPr/>
      <dgm:t>
        <a:bodyPr/>
        <a:lstStyle/>
        <a:p>
          <a:endParaRPr lang="fr-FR"/>
        </a:p>
      </dgm:t>
    </dgm:pt>
    <dgm:pt modelId="{221976A5-673C-114D-8816-3CBD54444498}" type="sibTrans" cxnId="{28C50336-B8F5-1646-8F30-C20516FDA10D}">
      <dgm:prSet/>
      <dgm:spPr/>
      <dgm:t>
        <a:bodyPr/>
        <a:lstStyle/>
        <a:p>
          <a:endParaRPr lang="fr-FR"/>
        </a:p>
      </dgm:t>
    </dgm:pt>
    <dgm:pt modelId="{F7660186-7C0A-FE43-A718-B9FD38FC6632}">
      <dgm:prSet/>
      <dgm:spPr/>
      <dgm:t>
        <a:bodyPr/>
        <a:lstStyle/>
        <a:p>
          <a:pPr rtl="0"/>
          <a:r>
            <a:rPr lang="fr-FR" baseline="0" dirty="0" smtClean="0"/>
            <a:t>des médecins</a:t>
          </a:r>
          <a:endParaRPr lang="fr-FR" dirty="0"/>
        </a:p>
      </dgm:t>
    </dgm:pt>
    <dgm:pt modelId="{600AC96F-4E0B-654F-B220-727BC3EB817B}" type="parTrans" cxnId="{4BCD9B3D-5A11-CE4A-9306-8A99814246F4}">
      <dgm:prSet/>
      <dgm:spPr/>
      <dgm:t>
        <a:bodyPr/>
        <a:lstStyle/>
        <a:p>
          <a:endParaRPr lang="fr-FR"/>
        </a:p>
      </dgm:t>
    </dgm:pt>
    <dgm:pt modelId="{88D83164-BB1D-2544-B656-4848A31615C3}" type="sibTrans" cxnId="{4BCD9B3D-5A11-CE4A-9306-8A99814246F4}">
      <dgm:prSet/>
      <dgm:spPr/>
      <dgm:t>
        <a:bodyPr/>
        <a:lstStyle/>
        <a:p>
          <a:endParaRPr lang="fr-FR"/>
        </a:p>
      </dgm:t>
    </dgm:pt>
    <dgm:pt modelId="{673E681E-5CE9-7D41-9C93-C46261BBCA1C}">
      <dgm:prSet/>
      <dgm:spPr/>
      <dgm:t>
        <a:bodyPr/>
        <a:lstStyle/>
        <a:p>
          <a:pPr rtl="0"/>
          <a:r>
            <a:rPr lang="fr-FR" baseline="0" dirty="0" smtClean="0"/>
            <a:t>Formation initiale</a:t>
          </a:r>
          <a:endParaRPr lang="fr-FR" dirty="0"/>
        </a:p>
      </dgm:t>
    </dgm:pt>
    <dgm:pt modelId="{FEF76ECF-E113-4548-90A6-231800D04A2E}" type="parTrans" cxnId="{008B226F-85AC-574D-B62A-12A46A3049B4}">
      <dgm:prSet/>
      <dgm:spPr/>
      <dgm:t>
        <a:bodyPr/>
        <a:lstStyle/>
        <a:p>
          <a:endParaRPr lang="fr-FR"/>
        </a:p>
      </dgm:t>
    </dgm:pt>
    <dgm:pt modelId="{5E17D947-2504-4F49-A0DA-8EEE89928E34}" type="sibTrans" cxnId="{008B226F-85AC-574D-B62A-12A46A3049B4}">
      <dgm:prSet/>
      <dgm:spPr/>
      <dgm:t>
        <a:bodyPr/>
        <a:lstStyle/>
        <a:p>
          <a:endParaRPr lang="fr-FR"/>
        </a:p>
      </dgm:t>
    </dgm:pt>
    <dgm:pt modelId="{38322992-DDC9-8448-B21F-8610EE4CE427}">
      <dgm:prSet/>
      <dgm:spPr/>
      <dgm:t>
        <a:bodyPr/>
        <a:lstStyle/>
        <a:p>
          <a:pPr rtl="0"/>
          <a:r>
            <a:rPr lang="fr-FR" dirty="0" smtClean="0"/>
            <a:t>des infirmières</a:t>
          </a:r>
          <a:endParaRPr lang="fr-FR" dirty="0"/>
        </a:p>
      </dgm:t>
    </dgm:pt>
    <dgm:pt modelId="{DBEA23B4-FB06-564C-A7B6-65C74D9CD8D9}" type="parTrans" cxnId="{A8464084-D9BC-214B-B74F-73A991A5379E}">
      <dgm:prSet/>
      <dgm:spPr/>
      <dgm:t>
        <a:bodyPr/>
        <a:lstStyle/>
        <a:p>
          <a:endParaRPr lang="fr-FR"/>
        </a:p>
      </dgm:t>
    </dgm:pt>
    <dgm:pt modelId="{4598A939-F5C0-5447-A158-F3F3E8B895BB}" type="sibTrans" cxnId="{A8464084-D9BC-214B-B74F-73A991A5379E}">
      <dgm:prSet/>
      <dgm:spPr/>
      <dgm:t>
        <a:bodyPr/>
        <a:lstStyle/>
        <a:p>
          <a:endParaRPr lang="fr-FR"/>
        </a:p>
      </dgm:t>
    </dgm:pt>
    <dgm:pt modelId="{6AC77C0F-A00C-254C-9C09-C4A5008F8994}">
      <dgm:prSet/>
      <dgm:spPr/>
      <dgm:t>
        <a:bodyPr/>
        <a:lstStyle/>
        <a:p>
          <a:pPr rtl="0"/>
          <a:r>
            <a:rPr lang="fr-FR" baseline="0" smtClean="0"/>
            <a:t>des élèves infirmiers (ères) de l’EINDPS</a:t>
          </a:r>
          <a:endParaRPr lang="fr-FR"/>
        </a:p>
      </dgm:t>
    </dgm:pt>
    <dgm:pt modelId="{9D6C2D2A-5B74-A044-9BBA-7D103E864FEF}" type="parTrans" cxnId="{F9323229-3C11-AD42-930D-7DF9CDA734E8}">
      <dgm:prSet/>
      <dgm:spPr/>
      <dgm:t>
        <a:bodyPr/>
        <a:lstStyle/>
        <a:p>
          <a:endParaRPr lang="fr-FR"/>
        </a:p>
      </dgm:t>
    </dgm:pt>
    <dgm:pt modelId="{399C22C6-BF87-9741-A761-6A9514228338}" type="sibTrans" cxnId="{F9323229-3C11-AD42-930D-7DF9CDA734E8}">
      <dgm:prSet/>
      <dgm:spPr/>
      <dgm:t>
        <a:bodyPr/>
        <a:lstStyle/>
        <a:p>
          <a:endParaRPr lang="fr-FR"/>
        </a:p>
      </dgm:t>
    </dgm:pt>
    <dgm:pt modelId="{493C3D9C-1C63-6D43-A95D-A7A3FB8FC223}" type="pres">
      <dgm:prSet presAssocID="{A8154276-23B9-224F-AC9A-1D5CFF4CAB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B1F438-ABA1-9145-936B-E7CECA368100}" type="pres">
      <dgm:prSet presAssocID="{BA79E530-DED5-864A-8CFB-E1F47FD268B5}" presName="parentLin" presStyleCnt="0"/>
      <dgm:spPr/>
    </dgm:pt>
    <dgm:pt modelId="{3B0397C3-432A-7A43-B3AF-DB579FD4ABC0}" type="pres">
      <dgm:prSet presAssocID="{BA79E530-DED5-864A-8CFB-E1F47FD268B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F1C4E5CF-6226-654A-BBA0-F204EF417578}" type="pres">
      <dgm:prSet presAssocID="{BA79E530-DED5-864A-8CFB-E1F47FD268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F7F487-9B04-6E4E-B488-017AC0D3C6DE}" type="pres">
      <dgm:prSet presAssocID="{BA79E530-DED5-864A-8CFB-E1F47FD268B5}" presName="negativeSpace" presStyleCnt="0"/>
      <dgm:spPr/>
    </dgm:pt>
    <dgm:pt modelId="{E65A8DBA-0229-E54D-AB3D-0F1C00F46949}" type="pres">
      <dgm:prSet presAssocID="{BA79E530-DED5-864A-8CFB-E1F47FD268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04EE88-5F54-6E4B-AD8F-DFE9056E67F6}" type="pres">
      <dgm:prSet presAssocID="{787530FC-257C-394F-9B77-5AA8F22B0C51}" presName="spaceBetweenRectangles" presStyleCnt="0"/>
      <dgm:spPr/>
    </dgm:pt>
    <dgm:pt modelId="{512E23A9-6E2D-9746-B298-5E1C8F57BDEC}" type="pres">
      <dgm:prSet presAssocID="{673E681E-5CE9-7D41-9C93-C46261BBCA1C}" presName="parentLin" presStyleCnt="0"/>
      <dgm:spPr/>
    </dgm:pt>
    <dgm:pt modelId="{6A6F9DAC-212B-8F41-9B73-2448622AA0D4}" type="pres">
      <dgm:prSet presAssocID="{673E681E-5CE9-7D41-9C93-C46261BBCA1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BFDC364-FFA0-124E-9324-3A9BDDC7FE17}" type="pres">
      <dgm:prSet presAssocID="{673E681E-5CE9-7D41-9C93-C46261BBCA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1760B-F1D7-D648-B87E-59ABD65D7B07}" type="pres">
      <dgm:prSet presAssocID="{673E681E-5CE9-7D41-9C93-C46261BBCA1C}" presName="negativeSpace" presStyleCnt="0"/>
      <dgm:spPr/>
    </dgm:pt>
    <dgm:pt modelId="{4F142ED1-C2F4-3C43-AD70-8052A8A64DEE}" type="pres">
      <dgm:prSet presAssocID="{673E681E-5CE9-7D41-9C93-C46261BBCA1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786092-D731-4240-B2E8-E628FE25FB34}" type="presOf" srcId="{A8154276-23B9-224F-AC9A-1D5CFF4CAB2F}" destId="{493C3D9C-1C63-6D43-A95D-A7A3FB8FC223}" srcOrd="0" destOrd="0" presId="urn:microsoft.com/office/officeart/2005/8/layout/list1"/>
    <dgm:cxn modelId="{50484FCA-A887-FB48-9D23-DDD73985F36A}" srcId="{A8154276-23B9-224F-AC9A-1D5CFF4CAB2F}" destId="{BA79E530-DED5-864A-8CFB-E1F47FD268B5}" srcOrd="0" destOrd="0" parTransId="{34B0487A-8153-2943-8551-A18247532C64}" sibTransId="{787530FC-257C-394F-9B77-5AA8F22B0C51}"/>
    <dgm:cxn modelId="{008B226F-85AC-574D-B62A-12A46A3049B4}" srcId="{A8154276-23B9-224F-AC9A-1D5CFF4CAB2F}" destId="{673E681E-5CE9-7D41-9C93-C46261BBCA1C}" srcOrd="1" destOrd="0" parTransId="{FEF76ECF-E113-4548-90A6-231800D04A2E}" sibTransId="{5E17D947-2504-4F49-A0DA-8EEE89928E34}"/>
    <dgm:cxn modelId="{7B37DE1E-A89C-1F4F-8C03-E45CD423E942}" type="presOf" srcId="{F7660186-7C0A-FE43-A718-B9FD38FC6632}" destId="{E65A8DBA-0229-E54D-AB3D-0F1C00F46949}" srcOrd="0" destOrd="2" presId="urn:microsoft.com/office/officeart/2005/8/layout/list1"/>
    <dgm:cxn modelId="{A8464084-D9BC-214B-B74F-73A991A5379E}" srcId="{BA79E530-DED5-864A-8CFB-E1F47FD268B5}" destId="{38322992-DDC9-8448-B21F-8610EE4CE427}" srcOrd="0" destOrd="0" parTransId="{DBEA23B4-FB06-564C-A7B6-65C74D9CD8D9}" sibTransId="{4598A939-F5C0-5447-A158-F3F3E8B895BB}"/>
    <dgm:cxn modelId="{28C50336-B8F5-1646-8F30-C20516FDA10D}" srcId="{BA79E530-DED5-864A-8CFB-E1F47FD268B5}" destId="{A19871D7-7034-654C-9F00-111118CDDDEF}" srcOrd="1" destOrd="0" parTransId="{AFC00E2F-D0E5-EE45-A361-AFFB2D224D0C}" sibTransId="{221976A5-673C-114D-8816-3CBD54444498}"/>
    <dgm:cxn modelId="{FAF5D393-BD63-444D-A74A-B15B30687346}" type="presOf" srcId="{BA79E530-DED5-864A-8CFB-E1F47FD268B5}" destId="{3B0397C3-432A-7A43-B3AF-DB579FD4ABC0}" srcOrd="0" destOrd="0" presId="urn:microsoft.com/office/officeart/2005/8/layout/list1"/>
    <dgm:cxn modelId="{F9323229-3C11-AD42-930D-7DF9CDA734E8}" srcId="{673E681E-5CE9-7D41-9C93-C46261BBCA1C}" destId="{6AC77C0F-A00C-254C-9C09-C4A5008F8994}" srcOrd="0" destOrd="0" parTransId="{9D6C2D2A-5B74-A044-9BBA-7D103E864FEF}" sibTransId="{399C22C6-BF87-9741-A761-6A9514228338}"/>
    <dgm:cxn modelId="{63F869AC-A8F6-E44D-91FF-DBAB8DD292CA}" type="presOf" srcId="{673E681E-5CE9-7D41-9C93-C46261BBCA1C}" destId="{3BFDC364-FFA0-124E-9324-3A9BDDC7FE17}" srcOrd="1" destOrd="0" presId="urn:microsoft.com/office/officeart/2005/8/layout/list1"/>
    <dgm:cxn modelId="{7402E37B-CEDB-3848-A791-4F75CFEB6DA3}" type="presOf" srcId="{A19871D7-7034-654C-9F00-111118CDDDEF}" destId="{E65A8DBA-0229-E54D-AB3D-0F1C00F46949}" srcOrd="0" destOrd="1" presId="urn:microsoft.com/office/officeart/2005/8/layout/list1"/>
    <dgm:cxn modelId="{4BCD9B3D-5A11-CE4A-9306-8A99814246F4}" srcId="{BA79E530-DED5-864A-8CFB-E1F47FD268B5}" destId="{F7660186-7C0A-FE43-A718-B9FD38FC6632}" srcOrd="2" destOrd="0" parTransId="{600AC96F-4E0B-654F-B220-727BC3EB817B}" sibTransId="{88D83164-BB1D-2544-B656-4848A31615C3}"/>
    <dgm:cxn modelId="{7D9550C8-0A2E-4A4A-B7FB-5D08A33892C8}" type="presOf" srcId="{38322992-DDC9-8448-B21F-8610EE4CE427}" destId="{E65A8DBA-0229-E54D-AB3D-0F1C00F46949}" srcOrd="0" destOrd="0" presId="urn:microsoft.com/office/officeart/2005/8/layout/list1"/>
    <dgm:cxn modelId="{43D56602-942A-A74D-B82B-304CFF4A67BC}" type="presOf" srcId="{6AC77C0F-A00C-254C-9C09-C4A5008F8994}" destId="{4F142ED1-C2F4-3C43-AD70-8052A8A64DEE}" srcOrd="0" destOrd="0" presId="urn:microsoft.com/office/officeart/2005/8/layout/list1"/>
    <dgm:cxn modelId="{AC1F305E-A33E-7E49-8216-F5694D7711B8}" type="presOf" srcId="{673E681E-5CE9-7D41-9C93-C46261BBCA1C}" destId="{6A6F9DAC-212B-8F41-9B73-2448622AA0D4}" srcOrd="0" destOrd="0" presId="urn:microsoft.com/office/officeart/2005/8/layout/list1"/>
    <dgm:cxn modelId="{6BC172B9-6F35-7446-BDE4-21AC28B8225A}" type="presOf" srcId="{BA79E530-DED5-864A-8CFB-E1F47FD268B5}" destId="{F1C4E5CF-6226-654A-BBA0-F204EF417578}" srcOrd="1" destOrd="0" presId="urn:microsoft.com/office/officeart/2005/8/layout/list1"/>
    <dgm:cxn modelId="{49937A3F-A81B-5B4F-BF49-5CFB776C1498}" type="presParOf" srcId="{493C3D9C-1C63-6D43-A95D-A7A3FB8FC223}" destId="{FEB1F438-ABA1-9145-936B-E7CECA368100}" srcOrd="0" destOrd="0" presId="urn:microsoft.com/office/officeart/2005/8/layout/list1"/>
    <dgm:cxn modelId="{309B7E77-2718-3C4B-852A-7D0F95D5D2CE}" type="presParOf" srcId="{FEB1F438-ABA1-9145-936B-E7CECA368100}" destId="{3B0397C3-432A-7A43-B3AF-DB579FD4ABC0}" srcOrd="0" destOrd="0" presId="urn:microsoft.com/office/officeart/2005/8/layout/list1"/>
    <dgm:cxn modelId="{6D2AF7EA-05C3-674C-B318-A0F5FBC4A216}" type="presParOf" srcId="{FEB1F438-ABA1-9145-936B-E7CECA368100}" destId="{F1C4E5CF-6226-654A-BBA0-F204EF417578}" srcOrd="1" destOrd="0" presId="urn:microsoft.com/office/officeart/2005/8/layout/list1"/>
    <dgm:cxn modelId="{B15672F6-B8B0-CE4F-95DB-0B6350B1919E}" type="presParOf" srcId="{493C3D9C-1C63-6D43-A95D-A7A3FB8FC223}" destId="{89F7F487-9B04-6E4E-B488-017AC0D3C6DE}" srcOrd="1" destOrd="0" presId="urn:microsoft.com/office/officeart/2005/8/layout/list1"/>
    <dgm:cxn modelId="{BEBC28C2-630D-B648-BE32-8AE95BFAE7A8}" type="presParOf" srcId="{493C3D9C-1C63-6D43-A95D-A7A3FB8FC223}" destId="{E65A8DBA-0229-E54D-AB3D-0F1C00F46949}" srcOrd="2" destOrd="0" presId="urn:microsoft.com/office/officeart/2005/8/layout/list1"/>
    <dgm:cxn modelId="{26B6603B-6998-3B4E-A23C-9FD5CBF9050A}" type="presParOf" srcId="{493C3D9C-1C63-6D43-A95D-A7A3FB8FC223}" destId="{4204EE88-5F54-6E4B-AD8F-DFE9056E67F6}" srcOrd="3" destOrd="0" presId="urn:microsoft.com/office/officeart/2005/8/layout/list1"/>
    <dgm:cxn modelId="{55150A9E-33EF-E941-A522-0C35325FEEF9}" type="presParOf" srcId="{493C3D9C-1C63-6D43-A95D-A7A3FB8FC223}" destId="{512E23A9-6E2D-9746-B298-5E1C8F57BDEC}" srcOrd="4" destOrd="0" presId="urn:microsoft.com/office/officeart/2005/8/layout/list1"/>
    <dgm:cxn modelId="{E6AF5C0B-1A94-2444-BE87-33CD05895CD7}" type="presParOf" srcId="{512E23A9-6E2D-9746-B298-5E1C8F57BDEC}" destId="{6A6F9DAC-212B-8F41-9B73-2448622AA0D4}" srcOrd="0" destOrd="0" presId="urn:microsoft.com/office/officeart/2005/8/layout/list1"/>
    <dgm:cxn modelId="{7A486B99-FF79-144C-8E52-3EF357BDC8E7}" type="presParOf" srcId="{512E23A9-6E2D-9746-B298-5E1C8F57BDEC}" destId="{3BFDC364-FFA0-124E-9324-3A9BDDC7FE17}" srcOrd="1" destOrd="0" presId="urn:microsoft.com/office/officeart/2005/8/layout/list1"/>
    <dgm:cxn modelId="{0ADBF56A-F2F1-914D-ACE7-1556D843B073}" type="presParOf" srcId="{493C3D9C-1C63-6D43-A95D-A7A3FB8FC223}" destId="{E0A1760B-F1D7-D648-B87E-59ABD65D7B07}" srcOrd="5" destOrd="0" presId="urn:microsoft.com/office/officeart/2005/8/layout/list1"/>
    <dgm:cxn modelId="{316CB043-F347-0442-9EEA-DAF9C69115EE}" type="presParOf" srcId="{493C3D9C-1C63-6D43-A95D-A7A3FB8FC223}" destId="{4F142ED1-C2F4-3C43-AD70-8052A8A64D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D972F-5412-0D49-9E69-90FC70B2670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FBC672-9F4A-F749-AF44-0F418A0D8F57}">
      <dgm:prSet custT="1"/>
      <dgm:spPr>
        <a:solidFill>
          <a:schemeClr val="accent5"/>
        </a:solidFill>
      </dgm:spPr>
      <dgm:t>
        <a:bodyPr/>
        <a:lstStyle/>
        <a:p>
          <a:r>
            <a:rPr lang="fr-FR" sz="1600" dirty="0" smtClean="0"/>
            <a:t>Evaluation des connaissances après les formations effectuées lors de la mission précédente, (</a:t>
          </a:r>
          <a:r>
            <a:rPr lang="fr-FR" sz="1050" dirty="0" smtClean="0"/>
            <a:t>Anne Sarrazin</a:t>
          </a:r>
          <a:r>
            <a:rPr lang="fr-FR" sz="1600" dirty="0" smtClean="0"/>
            <a:t>)</a:t>
          </a:r>
        </a:p>
      </dgm:t>
    </dgm:pt>
    <dgm:pt modelId="{62ACCD87-0F7B-3F44-9A4F-7996CF573299}" type="parTrans" cxnId="{432EB849-83F1-7549-9535-37334524925F}">
      <dgm:prSet/>
      <dgm:spPr/>
      <dgm:t>
        <a:bodyPr/>
        <a:lstStyle/>
        <a:p>
          <a:endParaRPr lang="fr-FR"/>
        </a:p>
      </dgm:t>
    </dgm:pt>
    <dgm:pt modelId="{E0CF4510-B8D3-9044-8481-D9BF8517308F}" type="sibTrans" cxnId="{432EB849-83F1-7549-9535-37334524925F}">
      <dgm:prSet/>
      <dgm:spPr/>
      <dgm:t>
        <a:bodyPr/>
        <a:lstStyle/>
        <a:p>
          <a:endParaRPr lang="fr-FR"/>
        </a:p>
      </dgm:t>
    </dgm:pt>
    <dgm:pt modelId="{24AE903E-D71F-7848-9C8E-9C1640121DF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dirty="0" smtClean="0"/>
            <a:t>Remise à niveau des connaissances. </a:t>
          </a:r>
        </a:p>
      </dgm:t>
    </dgm:pt>
    <dgm:pt modelId="{81EC370D-129C-F443-93FF-573BDF608372}" type="parTrans" cxnId="{9CD4028D-4950-694C-A56F-69AB0772911B}">
      <dgm:prSet/>
      <dgm:spPr/>
      <dgm:t>
        <a:bodyPr/>
        <a:lstStyle/>
        <a:p>
          <a:endParaRPr lang="fr-FR"/>
        </a:p>
      </dgm:t>
    </dgm:pt>
    <dgm:pt modelId="{9CE1E724-9174-6044-AF59-85F81CDDF1A7}" type="sibTrans" cxnId="{9CD4028D-4950-694C-A56F-69AB0772911B}">
      <dgm:prSet/>
      <dgm:spPr/>
      <dgm:t>
        <a:bodyPr/>
        <a:lstStyle/>
        <a:p>
          <a:endParaRPr lang="fr-FR"/>
        </a:p>
      </dgm:t>
    </dgm:pt>
    <dgm:pt modelId="{98185BFF-2777-DA47-812A-2FFA06E0B81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/>
            <a:t>Formation «express» pour les infirmières en service social </a:t>
          </a:r>
          <a:r>
            <a:rPr lang="fr-FR" sz="1400" dirty="0" smtClean="0"/>
            <a:t>non présentes en octobre 2013</a:t>
          </a:r>
        </a:p>
      </dgm:t>
    </dgm:pt>
    <dgm:pt modelId="{36E6DAB0-4024-F444-81C8-2AAA8F4D014C}" type="parTrans" cxnId="{DFC2907F-107C-AE49-9DAD-9C0B793E7BDE}">
      <dgm:prSet/>
      <dgm:spPr/>
      <dgm:t>
        <a:bodyPr/>
        <a:lstStyle/>
        <a:p>
          <a:endParaRPr lang="fr-FR"/>
        </a:p>
      </dgm:t>
    </dgm:pt>
    <dgm:pt modelId="{2F9F8110-E392-0240-A126-7CD701029BC6}" type="sibTrans" cxnId="{DFC2907F-107C-AE49-9DAD-9C0B793E7BDE}">
      <dgm:prSet/>
      <dgm:spPr/>
      <dgm:t>
        <a:bodyPr/>
        <a:lstStyle/>
        <a:p>
          <a:endParaRPr lang="fr-FR"/>
        </a:p>
      </dgm:t>
    </dgm:pt>
    <dgm:pt modelId="{21B4DBF5-F6D3-2E4D-B5B9-5BA27C2D2C01}">
      <dgm:prSet custT="1"/>
      <dgm:spPr/>
      <dgm:t>
        <a:bodyPr/>
        <a:lstStyle/>
        <a:p>
          <a:r>
            <a:rPr lang="fr-FR" sz="1400" dirty="0" smtClean="0"/>
            <a:t>- Utilisation du </a:t>
          </a:r>
          <a:r>
            <a:rPr lang="fr-FR" sz="1400" dirty="0" err="1" smtClean="0"/>
            <a:t>partogramme</a:t>
          </a:r>
          <a:r>
            <a:rPr lang="fr-FR" sz="1400" dirty="0" smtClean="0"/>
            <a:t>,</a:t>
          </a:r>
          <a:endParaRPr lang="fr-FR" sz="1400" dirty="0"/>
        </a:p>
      </dgm:t>
    </dgm:pt>
    <dgm:pt modelId="{C06F9032-2A5D-0242-87C5-9FBB4CD8E891}" type="parTrans" cxnId="{3EB13EB4-1D7C-874C-B345-E4B87713BEAA}">
      <dgm:prSet/>
      <dgm:spPr/>
      <dgm:t>
        <a:bodyPr/>
        <a:lstStyle/>
        <a:p>
          <a:endParaRPr lang="fr-FR"/>
        </a:p>
      </dgm:t>
    </dgm:pt>
    <dgm:pt modelId="{9603E8AA-A38D-164E-A043-F758C276F13F}" type="sibTrans" cxnId="{3EB13EB4-1D7C-874C-B345-E4B87713BEAA}">
      <dgm:prSet/>
      <dgm:spPr/>
      <dgm:t>
        <a:bodyPr/>
        <a:lstStyle/>
        <a:p>
          <a:endParaRPr lang="fr-FR"/>
        </a:p>
      </dgm:t>
    </dgm:pt>
    <dgm:pt modelId="{EEA2DC09-4FA7-6F4D-8481-5ED884701AE2}">
      <dgm:prSet custT="1"/>
      <dgm:spPr/>
      <dgm:t>
        <a:bodyPr/>
        <a:lstStyle/>
        <a:p>
          <a:r>
            <a:rPr lang="fr-FR" sz="1400" smtClean="0"/>
            <a:t>- Utilisation du cardiotocographe,</a:t>
          </a:r>
          <a:endParaRPr lang="fr-FR" sz="1400" dirty="0" smtClean="0"/>
        </a:p>
      </dgm:t>
    </dgm:pt>
    <dgm:pt modelId="{A3A4EA26-26A1-B446-8272-EBEC450F6415}" type="parTrans" cxnId="{E0F6B674-5F54-6B42-9DBF-9AB7F37BD04C}">
      <dgm:prSet/>
      <dgm:spPr/>
      <dgm:t>
        <a:bodyPr/>
        <a:lstStyle/>
        <a:p>
          <a:endParaRPr lang="fr-FR"/>
        </a:p>
      </dgm:t>
    </dgm:pt>
    <dgm:pt modelId="{AF1756BE-A0A6-1D4B-B19F-FCFFC2B63BEC}" type="sibTrans" cxnId="{E0F6B674-5F54-6B42-9DBF-9AB7F37BD04C}">
      <dgm:prSet/>
      <dgm:spPr/>
      <dgm:t>
        <a:bodyPr/>
        <a:lstStyle/>
        <a:p>
          <a:endParaRPr lang="fr-FR"/>
        </a:p>
      </dgm:t>
    </dgm:pt>
    <dgm:pt modelId="{AAB03024-6CD6-974C-8645-A6012175AA8D}">
      <dgm:prSet custT="1"/>
      <dgm:spPr/>
      <dgm:t>
        <a:bodyPr/>
        <a:lstStyle/>
        <a:p>
          <a:r>
            <a:rPr lang="fr-FR" sz="1400" dirty="0" smtClean="0"/>
            <a:t>- Les 1</a:t>
          </a:r>
          <a:r>
            <a:rPr lang="fr-FR" sz="1400" baseline="30000" dirty="0" smtClean="0"/>
            <a:t>ers</a:t>
          </a:r>
          <a:r>
            <a:rPr lang="fr-FR" sz="1400" dirty="0" smtClean="0"/>
            <a:t> gestes à faire lors :</a:t>
          </a:r>
        </a:p>
      </dgm:t>
    </dgm:pt>
    <dgm:pt modelId="{BAB75BAD-9C0F-BE4F-A0B1-FB307B73DC0F}" type="parTrans" cxnId="{60459C1E-02B7-7C47-B3AF-37F817A4E624}">
      <dgm:prSet/>
      <dgm:spPr/>
      <dgm:t>
        <a:bodyPr/>
        <a:lstStyle/>
        <a:p>
          <a:endParaRPr lang="fr-FR"/>
        </a:p>
      </dgm:t>
    </dgm:pt>
    <dgm:pt modelId="{C65739B3-97DE-C647-9813-BD1B37906DBD}" type="sibTrans" cxnId="{60459C1E-02B7-7C47-B3AF-37F817A4E624}">
      <dgm:prSet/>
      <dgm:spPr/>
      <dgm:t>
        <a:bodyPr/>
        <a:lstStyle/>
        <a:p>
          <a:endParaRPr lang="fr-FR"/>
        </a:p>
      </dgm:t>
    </dgm:pt>
    <dgm:pt modelId="{A6D32A56-C900-D046-A97E-148D343B92D6}">
      <dgm:prSet custT="1"/>
      <dgm:spPr/>
      <dgm:t>
        <a:bodyPr/>
        <a:lstStyle/>
        <a:p>
          <a:r>
            <a:rPr lang="fr-FR" sz="1400" dirty="0" smtClean="0"/>
            <a:t> d’une dystocie des épaules,</a:t>
          </a:r>
        </a:p>
      </dgm:t>
    </dgm:pt>
    <dgm:pt modelId="{E210E950-7DBB-424F-9DD6-287797F13F78}" type="parTrans" cxnId="{6C45DC1E-3EA7-D048-8D13-AFCE3F5F6713}">
      <dgm:prSet/>
      <dgm:spPr/>
      <dgm:t>
        <a:bodyPr/>
        <a:lstStyle/>
        <a:p>
          <a:endParaRPr lang="fr-FR"/>
        </a:p>
      </dgm:t>
    </dgm:pt>
    <dgm:pt modelId="{6E32728C-23F1-694C-8D52-3F2DBE3B075C}" type="sibTrans" cxnId="{6C45DC1E-3EA7-D048-8D13-AFCE3F5F6713}">
      <dgm:prSet/>
      <dgm:spPr/>
      <dgm:t>
        <a:bodyPr/>
        <a:lstStyle/>
        <a:p>
          <a:endParaRPr lang="fr-FR"/>
        </a:p>
      </dgm:t>
    </dgm:pt>
    <dgm:pt modelId="{EE696A61-C00B-9146-8033-4ECB53A12744}">
      <dgm:prSet custT="1"/>
      <dgm:spPr/>
      <dgm:t>
        <a:bodyPr/>
        <a:lstStyle/>
        <a:p>
          <a:r>
            <a:rPr lang="fr-FR" sz="1400" dirty="0" smtClean="0"/>
            <a:t> d’un accouchement en présentation du siège.</a:t>
          </a:r>
        </a:p>
      </dgm:t>
    </dgm:pt>
    <dgm:pt modelId="{702B5138-16A4-6848-A203-60234956A351}" type="parTrans" cxnId="{D5A262D7-BB66-8A43-8A11-CF936C020751}">
      <dgm:prSet/>
      <dgm:spPr/>
      <dgm:t>
        <a:bodyPr/>
        <a:lstStyle/>
        <a:p>
          <a:endParaRPr lang="fr-FR"/>
        </a:p>
      </dgm:t>
    </dgm:pt>
    <dgm:pt modelId="{98728A83-537A-2F42-9568-1342776EE63E}" type="sibTrans" cxnId="{D5A262D7-BB66-8A43-8A11-CF936C020751}">
      <dgm:prSet/>
      <dgm:spPr/>
      <dgm:t>
        <a:bodyPr/>
        <a:lstStyle/>
        <a:p>
          <a:endParaRPr lang="fr-FR"/>
        </a:p>
      </dgm:t>
    </dgm:pt>
    <dgm:pt modelId="{A5D89B64-EAB0-1641-9F5D-AD86F7C2D1B0}">
      <dgm:prSet custT="1"/>
      <dgm:spPr/>
      <dgm:t>
        <a:bodyPr/>
        <a:lstStyle/>
        <a:p>
          <a:endParaRPr lang="fr-FR" sz="1400" dirty="0" smtClean="0"/>
        </a:p>
      </dgm:t>
    </dgm:pt>
    <dgm:pt modelId="{63EBCA9D-CB1B-1041-8248-4F0BE2DBA5FC}" type="parTrans" cxnId="{FE3640B8-A063-5B4F-AE42-35BC8D0A150B}">
      <dgm:prSet/>
      <dgm:spPr/>
      <dgm:t>
        <a:bodyPr/>
        <a:lstStyle/>
        <a:p>
          <a:endParaRPr lang="fr-FR"/>
        </a:p>
      </dgm:t>
    </dgm:pt>
    <dgm:pt modelId="{2AEA8B1A-8B0D-CF45-ACAD-7223F54EDC10}" type="sibTrans" cxnId="{FE3640B8-A063-5B4F-AE42-35BC8D0A150B}">
      <dgm:prSet/>
      <dgm:spPr/>
      <dgm:t>
        <a:bodyPr/>
        <a:lstStyle/>
        <a:p>
          <a:endParaRPr lang="fr-FR"/>
        </a:p>
      </dgm:t>
    </dgm:pt>
    <dgm:pt modelId="{D49CE3F8-BA18-B343-9D11-CF0D6019A707}" type="pres">
      <dgm:prSet presAssocID="{94ED972F-5412-0D49-9E69-90FC70B267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DAF40F-2D95-8746-B2C3-9A082FBB1633}" type="pres">
      <dgm:prSet presAssocID="{D2FBC672-9F4A-F749-AF44-0F418A0D8F57}" presName="parentLin" presStyleCnt="0"/>
      <dgm:spPr/>
    </dgm:pt>
    <dgm:pt modelId="{1A47C9AD-6BBF-F046-9A66-74067A772E0B}" type="pres">
      <dgm:prSet presAssocID="{D2FBC672-9F4A-F749-AF44-0F418A0D8F57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03487A5-307E-BD44-8F02-48DA4D5EEB4C}" type="pres">
      <dgm:prSet presAssocID="{D2FBC672-9F4A-F749-AF44-0F418A0D8F57}" presName="parentText" presStyleLbl="node1" presStyleIdx="0" presStyleCnt="3" custScaleX="12120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37AA7-D3D0-E04B-8977-D7948AFDEEC5}" type="pres">
      <dgm:prSet presAssocID="{D2FBC672-9F4A-F749-AF44-0F418A0D8F57}" presName="negativeSpace" presStyleCnt="0"/>
      <dgm:spPr/>
    </dgm:pt>
    <dgm:pt modelId="{4E38440C-2D0A-8243-AA83-3FB7441B3686}" type="pres">
      <dgm:prSet presAssocID="{D2FBC672-9F4A-F749-AF44-0F418A0D8F57}" presName="childText" presStyleLbl="conFgAcc1" presStyleIdx="0" presStyleCnt="3">
        <dgm:presLayoutVars>
          <dgm:bulletEnabled val="1"/>
        </dgm:presLayoutVars>
      </dgm:prSet>
      <dgm:spPr/>
    </dgm:pt>
    <dgm:pt modelId="{2FED0460-0FE4-C349-8ADF-821D2220EE26}" type="pres">
      <dgm:prSet presAssocID="{E0CF4510-B8D3-9044-8481-D9BF8517308F}" presName="spaceBetweenRectangles" presStyleCnt="0"/>
      <dgm:spPr/>
    </dgm:pt>
    <dgm:pt modelId="{2DAEBEEA-5AFD-CB4F-83F0-AA4684859A4A}" type="pres">
      <dgm:prSet presAssocID="{24AE903E-D71F-7848-9C8E-9C1640121DF1}" presName="parentLin" presStyleCnt="0"/>
      <dgm:spPr/>
    </dgm:pt>
    <dgm:pt modelId="{85C46EAC-8D50-5547-BE9F-5FAE02A867F7}" type="pres">
      <dgm:prSet presAssocID="{24AE903E-D71F-7848-9C8E-9C1640121DF1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FBA65C79-B668-3842-899A-E999BA7708F8}" type="pres">
      <dgm:prSet presAssocID="{24AE903E-D71F-7848-9C8E-9C1640121D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246BE-8261-A240-ACCF-3D5B0486FB4E}" type="pres">
      <dgm:prSet presAssocID="{24AE903E-D71F-7848-9C8E-9C1640121DF1}" presName="negativeSpace" presStyleCnt="0"/>
      <dgm:spPr/>
    </dgm:pt>
    <dgm:pt modelId="{0D14F05D-D63D-4847-90AB-35A73EDA7E65}" type="pres">
      <dgm:prSet presAssocID="{24AE903E-D71F-7848-9C8E-9C1640121DF1}" presName="childText" presStyleLbl="conFgAcc1" presStyleIdx="1" presStyleCnt="3">
        <dgm:presLayoutVars>
          <dgm:bulletEnabled val="1"/>
        </dgm:presLayoutVars>
      </dgm:prSet>
      <dgm:spPr/>
    </dgm:pt>
    <dgm:pt modelId="{3E97B6BC-B6E3-024A-A5DA-A0A64810EB1D}" type="pres">
      <dgm:prSet presAssocID="{9CE1E724-9174-6044-AF59-85F81CDDF1A7}" presName="spaceBetweenRectangles" presStyleCnt="0"/>
      <dgm:spPr/>
    </dgm:pt>
    <dgm:pt modelId="{289C73B2-8D00-8D44-AF7A-B3B2F8ED5119}" type="pres">
      <dgm:prSet presAssocID="{98185BFF-2777-DA47-812A-2FFA06E0B815}" presName="parentLin" presStyleCnt="0"/>
      <dgm:spPr/>
    </dgm:pt>
    <dgm:pt modelId="{09450EF3-81DF-CE4A-BCE7-8C97036A4987}" type="pres">
      <dgm:prSet presAssocID="{98185BFF-2777-DA47-812A-2FFA06E0B815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4EAC3FD-AAE8-6D46-8107-072AA408826A}" type="pres">
      <dgm:prSet presAssocID="{98185BFF-2777-DA47-812A-2FFA06E0B8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4CE721-C1FE-C34D-B73C-FEEAF0C8A804}" type="pres">
      <dgm:prSet presAssocID="{98185BFF-2777-DA47-812A-2FFA06E0B815}" presName="negativeSpace" presStyleCnt="0"/>
      <dgm:spPr/>
    </dgm:pt>
    <dgm:pt modelId="{EA62E692-030C-AE42-936E-10A9EF4A927E}" type="pres">
      <dgm:prSet presAssocID="{98185BFF-2777-DA47-812A-2FFA06E0B8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2EB849-83F1-7549-9535-37334524925F}" srcId="{94ED972F-5412-0D49-9E69-90FC70B26700}" destId="{D2FBC672-9F4A-F749-AF44-0F418A0D8F57}" srcOrd="0" destOrd="0" parTransId="{62ACCD87-0F7B-3F44-9A4F-7996CF573299}" sibTransId="{E0CF4510-B8D3-9044-8481-D9BF8517308F}"/>
    <dgm:cxn modelId="{1FA67D43-FA4C-0C4E-9839-900FB5A73684}" type="presOf" srcId="{98185BFF-2777-DA47-812A-2FFA06E0B815}" destId="{09450EF3-81DF-CE4A-BCE7-8C97036A4987}" srcOrd="0" destOrd="0" presId="urn:microsoft.com/office/officeart/2005/8/layout/list1"/>
    <dgm:cxn modelId="{B5831405-3AA6-184C-87AD-D28E763B1BA4}" type="presOf" srcId="{24AE903E-D71F-7848-9C8E-9C1640121DF1}" destId="{85C46EAC-8D50-5547-BE9F-5FAE02A867F7}" srcOrd="0" destOrd="0" presId="urn:microsoft.com/office/officeart/2005/8/layout/list1"/>
    <dgm:cxn modelId="{0DA2EDFD-557C-6246-8496-F08C04926FB3}" type="presOf" srcId="{A5D89B64-EAB0-1641-9F5D-AD86F7C2D1B0}" destId="{EA62E692-030C-AE42-936E-10A9EF4A927E}" srcOrd="0" destOrd="5" presId="urn:microsoft.com/office/officeart/2005/8/layout/list1"/>
    <dgm:cxn modelId="{3601F179-78A4-C647-9705-B5850A91CACF}" type="presOf" srcId="{EEA2DC09-4FA7-6F4D-8481-5ED884701AE2}" destId="{EA62E692-030C-AE42-936E-10A9EF4A927E}" srcOrd="0" destOrd="1" presId="urn:microsoft.com/office/officeart/2005/8/layout/list1"/>
    <dgm:cxn modelId="{9D78DDE1-ED59-BC46-BE10-3F769B64C0C9}" type="presOf" srcId="{21B4DBF5-F6D3-2E4D-B5B9-5BA27C2D2C01}" destId="{EA62E692-030C-AE42-936E-10A9EF4A927E}" srcOrd="0" destOrd="0" presId="urn:microsoft.com/office/officeart/2005/8/layout/list1"/>
    <dgm:cxn modelId="{D5A262D7-BB66-8A43-8A11-CF936C020751}" srcId="{AAB03024-6CD6-974C-8645-A6012175AA8D}" destId="{EE696A61-C00B-9146-8033-4ECB53A12744}" srcOrd="1" destOrd="0" parTransId="{702B5138-16A4-6848-A203-60234956A351}" sibTransId="{98728A83-537A-2F42-9568-1342776EE63E}"/>
    <dgm:cxn modelId="{DFC2907F-107C-AE49-9DAD-9C0B793E7BDE}" srcId="{94ED972F-5412-0D49-9E69-90FC70B26700}" destId="{98185BFF-2777-DA47-812A-2FFA06E0B815}" srcOrd="2" destOrd="0" parTransId="{36E6DAB0-4024-F444-81C8-2AAA8F4D014C}" sibTransId="{2F9F8110-E392-0240-A126-7CD701029BC6}"/>
    <dgm:cxn modelId="{3EB13EB4-1D7C-874C-B345-E4B87713BEAA}" srcId="{98185BFF-2777-DA47-812A-2FFA06E0B815}" destId="{21B4DBF5-F6D3-2E4D-B5B9-5BA27C2D2C01}" srcOrd="0" destOrd="0" parTransId="{C06F9032-2A5D-0242-87C5-9FBB4CD8E891}" sibTransId="{9603E8AA-A38D-164E-A043-F758C276F13F}"/>
    <dgm:cxn modelId="{60459C1E-02B7-7C47-B3AF-37F817A4E624}" srcId="{98185BFF-2777-DA47-812A-2FFA06E0B815}" destId="{AAB03024-6CD6-974C-8645-A6012175AA8D}" srcOrd="2" destOrd="0" parTransId="{BAB75BAD-9C0F-BE4F-A0B1-FB307B73DC0F}" sibTransId="{C65739B3-97DE-C647-9813-BD1B37906DBD}"/>
    <dgm:cxn modelId="{E0F6B674-5F54-6B42-9DBF-9AB7F37BD04C}" srcId="{98185BFF-2777-DA47-812A-2FFA06E0B815}" destId="{EEA2DC09-4FA7-6F4D-8481-5ED884701AE2}" srcOrd="1" destOrd="0" parTransId="{A3A4EA26-26A1-B446-8272-EBEC450F6415}" sibTransId="{AF1756BE-A0A6-1D4B-B19F-FCFFC2B63BEC}"/>
    <dgm:cxn modelId="{BDAE87E5-4D0B-D149-9A15-63E63891C9A2}" type="presOf" srcId="{D2FBC672-9F4A-F749-AF44-0F418A0D8F57}" destId="{E03487A5-307E-BD44-8F02-48DA4D5EEB4C}" srcOrd="1" destOrd="0" presId="urn:microsoft.com/office/officeart/2005/8/layout/list1"/>
    <dgm:cxn modelId="{F7AF13C7-9411-9C40-BC46-EADC4D63B458}" type="presOf" srcId="{98185BFF-2777-DA47-812A-2FFA06E0B815}" destId="{44EAC3FD-AAE8-6D46-8107-072AA408826A}" srcOrd="1" destOrd="0" presId="urn:microsoft.com/office/officeart/2005/8/layout/list1"/>
    <dgm:cxn modelId="{6C752BC3-C7BC-1C41-B907-F526D1F1C814}" type="presOf" srcId="{A6D32A56-C900-D046-A97E-148D343B92D6}" destId="{EA62E692-030C-AE42-936E-10A9EF4A927E}" srcOrd="0" destOrd="3" presId="urn:microsoft.com/office/officeart/2005/8/layout/list1"/>
    <dgm:cxn modelId="{6F6F3F10-5142-4B42-B4C6-C95D0910A51F}" type="presOf" srcId="{EE696A61-C00B-9146-8033-4ECB53A12744}" destId="{EA62E692-030C-AE42-936E-10A9EF4A927E}" srcOrd="0" destOrd="4" presId="urn:microsoft.com/office/officeart/2005/8/layout/list1"/>
    <dgm:cxn modelId="{6C45DC1E-3EA7-D048-8D13-AFCE3F5F6713}" srcId="{AAB03024-6CD6-974C-8645-A6012175AA8D}" destId="{A6D32A56-C900-D046-A97E-148D343B92D6}" srcOrd="0" destOrd="0" parTransId="{E210E950-7DBB-424F-9DD6-287797F13F78}" sibTransId="{6E32728C-23F1-694C-8D52-3F2DBE3B075C}"/>
    <dgm:cxn modelId="{3CBE856A-2676-F347-9C35-53D2F1DA8868}" type="presOf" srcId="{24AE903E-D71F-7848-9C8E-9C1640121DF1}" destId="{FBA65C79-B668-3842-899A-E999BA7708F8}" srcOrd="1" destOrd="0" presId="urn:microsoft.com/office/officeart/2005/8/layout/list1"/>
    <dgm:cxn modelId="{9A75A812-D68D-9C40-BA5C-242AD79C5F9B}" type="presOf" srcId="{AAB03024-6CD6-974C-8645-A6012175AA8D}" destId="{EA62E692-030C-AE42-936E-10A9EF4A927E}" srcOrd="0" destOrd="2" presId="urn:microsoft.com/office/officeart/2005/8/layout/list1"/>
    <dgm:cxn modelId="{9CD4028D-4950-694C-A56F-69AB0772911B}" srcId="{94ED972F-5412-0D49-9E69-90FC70B26700}" destId="{24AE903E-D71F-7848-9C8E-9C1640121DF1}" srcOrd="1" destOrd="0" parTransId="{81EC370D-129C-F443-93FF-573BDF608372}" sibTransId="{9CE1E724-9174-6044-AF59-85F81CDDF1A7}"/>
    <dgm:cxn modelId="{238A4CFB-BF0E-F140-B50B-D5CF079A9159}" type="presOf" srcId="{94ED972F-5412-0D49-9E69-90FC70B26700}" destId="{D49CE3F8-BA18-B343-9D11-CF0D6019A707}" srcOrd="0" destOrd="0" presId="urn:microsoft.com/office/officeart/2005/8/layout/list1"/>
    <dgm:cxn modelId="{98CC1FB8-7CE6-1949-884C-8912FDFA1052}" type="presOf" srcId="{D2FBC672-9F4A-F749-AF44-0F418A0D8F57}" destId="{1A47C9AD-6BBF-F046-9A66-74067A772E0B}" srcOrd="0" destOrd="0" presId="urn:microsoft.com/office/officeart/2005/8/layout/list1"/>
    <dgm:cxn modelId="{FE3640B8-A063-5B4F-AE42-35BC8D0A150B}" srcId="{EE696A61-C00B-9146-8033-4ECB53A12744}" destId="{A5D89B64-EAB0-1641-9F5D-AD86F7C2D1B0}" srcOrd="0" destOrd="0" parTransId="{63EBCA9D-CB1B-1041-8248-4F0BE2DBA5FC}" sibTransId="{2AEA8B1A-8B0D-CF45-ACAD-7223F54EDC10}"/>
    <dgm:cxn modelId="{D1CABDF7-3D01-584E-A87B-5032F6D6776F}" type="presParOf" srcId="{D49CE3F8-BA18-B343-9D11-CF0D6019A707}" destId="{3DDAF40F-2D95-8746-B2C3-9A082FBB1633}" srcOrd="0" destOrd="0" presId="urn:microsoft.com/office/officeart/2005/8/layout/list1"/>
    <dgm:cxn modelId="{B202ABB9-DC68-4041-A95B-2B83C3C649BB}" type="presParOf" srcId="{3DDAF40F-2D95-8746-B2C3-9A082FBB1633}" destId="{1A47C9AD-6BBF-F046-9A66-74067A772E0B}" srcOrd="0" destOrd="0" presId="urn:microsoft.com/office/officeart/2005/8/layout/list1"/>
    <dgm:cxn modelId="{2DDF5277-C905-AA42-A144-4BA3406E26E0}" type="presParOf" srcId="{3DDAF40F-2D95-8746-B2C3-9A082FBB1633}" destId="{E03487A5-307E-BD44-8F02-48DA4D5EEB4C}" srcOrd="1" destOrd="0" presId="urn:microsoft.com/office/officeart/2005/8/layout/list1"/>
    <dgm:cxn modelId="{100CB8DD-C5A6-404C-B93E-3C27DA69F866}" type="presParOf" srcId="{D49CE3F8-BA18-B343-9D11-CF0D6019A707}" destId="{27C37AA7-D3D0-E04B-8977-D7948AFDEEC5}" srcOrd="1" destOrd="0" presId="urn:microsoft.com/office/officeart/2005/8/layout/list1"/>
    <dgm:cxn modelId="{B6ECF153-1554-B94D-86BF-41C637E755D2}" type="presParOf" srcId="{D49CE3F8-BA18-B343-9D11-CF0D6019A707}" destId="{4E38440C-2D0A-8243-AA83-3FB7441B3686}" srcOrd="2" destOrd="0" presId="urn:microsoft.com/office/officeart/2005/8/layout/list1"/>
    <dgm:cxn modelId="{B66DD00E-A3A4-5E43-8B3E-7F4EF48BA41E}" type="presParOf" srcId="{D49CE3F8-BA18-B343-9D11-CF0D6019A707}" destId="{2FED0460-0FE4-C349-8ADF-821D2220EE26}" srcOrd="3" destOrd="0" presId="urn:microsoft.com/office/officeart/2005/8/layout/list1"/>
    <dgm:cxn modelId="{96279F04-C940-634A-A398-F3BF2EDB4FCF}" type="presParOf" srcId="{D49CE3F8-BA18-B343-9D11-CF0D6019A707}" destId="{2DAEBEEA-5AFD-CB4F-83F0-AA4684859A4A}" srcOrd="4" destOrd="0" presId="urn:microsoft.com/office/officeart/2005/8/layout/list1"/>
    <dgm:cxn modelId="{BABC8A5B-4836-AD4C-8CE4-FE43117F5A80}" type="presParOf" srcId="{2DAEBEEA-5AFD-CB4F-83F0-AA4684859A4A}" destId="{85C46EAC-8D50-5547-BE9F-5FAE02A867F7}" srcOrd="0" destOrd="0" presId="urn:microsoft.com/office/officeart/2005/8/layout/list1"/>
    <dgm:cxn modelId="{48462840-45F4-2F40-80E2-41DACC48868A}" type="presParOf" srcId="{2DAEBEEA-5AFD-CB4F-83F0-AA4684859A4A}" destId="{FBA65C79-B668-3842-899A-E999BA7708F8}" srcOrd="1" destOrd="0" presId="urn:microsoft.com/office/officeart/2005/8/layout/list1"/>
    <dgm:cxn modelId="{444D9A30-484F-0D46-8DBE-EE37EFE6D5C0}" type="presParOf" srcId="{D49CE3F8-BA18-B343-9D11-CF0D6019A707}" destId="{2AA246BE-8261-A240-ACCF-3D5B0486FB4E}" srcOrd="5" destOrd="0" presId="urn:microsoft.com/office/officeart/2005/8/layout/list1"/>
    <dgm:cxn modelId="{90BB0A69-1A61-314E-8811-3A92F3F49D8F}" type="presParOf" srcId="{D49CE3F8-BA18-B343-9D11-CF0D6019A707}" destId="{0D14F05D-D63D-4847-90AB-35A73EDA7E65}" srcOrd="6" destOrd="0" presId="urn:microsoft.com/office/officeart/2005/8/layout/list1"/>
    <dgm:cxn modelId="{175E67C9-554A-5E49-ABFA-7D164FCD2D3C}" type="presParOf" srcId="{D49CE3F8-BA18-B343-9D11-CF0D6019A707}" destId="{3E97B6BC-B6E3-024A-A5DA-A0A64810EB1D}" srcOrd="7" destOrd="0" presId="urn:microsoft.com/office/officeart/2005/8/layout/list1"/>
    <dgm:cxn modelId="{FD1BBB67-CEDA-E243-9F9F-C3A8A6121636}" type="presParOf" srcId="{D49CE3F8-BA18-B343-9D11-CF0D6019A707}" destId="{289C73B2-8D00-8D44-AF7A-B3B2F8ED5119}" srcOrd="8" destOrd="0" presId="urn:microsoft.com/office/officeart/2005/8/layout/list1"/>
    <dgm:cxn modelId="{62599772-DD03-FD46-913D-73607F9EE3A1}" type="presParOf" srcId="{289C73B2-8D00-8D44-AF7A-B3B2F8ED5119}" destId="{09450EF3-81DF-CE4A-BCE7-8C97036A4987}" srcOrd="0" destOrd="0" presId="urn:microsoft.com/office/officeart/2005/8/layout/list1"/>
    <dgm:cxn modelId="{0FC47DD0-8DF3-E44E-B86E-D6E553391EE2}" type="presParOf" srcId="{289C73B2-8D00-8D44-AF7A-B3B2F8ED5119}" destId="{44EAC3FD-AAE8-6D46-8107-072AA408826A}" srcOrd="1" destOrd="0" presId="urn:microsoft.com/office/officeart/2005/8/layout/list1"/>
    <dgm:cxn modelId="{0ECC16C4-EC91-6A40-BACB-D423093A5E5F}" type="presParOf" srcId="{D49CE3F8-BA18-B343-9D11-CF0D6019A707}" destId="{154CE721-C1FE-C34D-B73C-FEEAF0C8A804}" srcOrd="9" destOrd="0" presId="urn:microsoft.com/office/officeart/2005/8/layout/list1"/>
    <dgm:cxn modelId="{1F38D901-D044-B641-B752-4576B3C91AD5}" type="presParOf" srcId="{D49CE3F8-BA18-B343-9D11-CF0D6019A707}" destId="{EA62E692-030C-AE42-936E-10A9EF4A927E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ABC05-07E8-424A-B507-08B6A7F1CFDD}">
      <dsp:nvSpPr>
        <dsp:cNvPr id="0" name=""/>
        <dsp:cNvSpPr/>
      </dsp:nvSpPr>
      <dsp:spPr>
        <a:xfrm>
          <a:off x="0" y="40949"/>
          <a:ext cx="7924800" cy="760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Accompagnement de la sage-femme cadre sur les pratiques managériales</a:t>
          </a:r>
          <a:endParaRPr lang="fr-FR" sz="2000" kern="1200"/>
        </a:p>
      </dsp:txBody>
      <dsp:txXfrm>
        <a:off x="0" y="40949"/>
        <a:ext cx="7924800" cy="760500"/>
      </dsp:txXfrm>
    </dsp:sp>
    <dsp:sp modelId="{641AE37F-EFC8-FB4D-938A-91106FE89603}">
      <dsp:nvSpPr>
        <dsp:cNvPr id="0" name=""/>
        <dsp:cNvSpPr/>
      </dsp:nvSpPr>
      <dsp:spPr>
        <a:xfrm>
          <a:off x="0" y="859050"/>
          <a:ext cx="7924800" cy="760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Formation continue des infirmières à l'analyse du rythme cardiaque fœtal, à l'utilisation du partogramme, aux manœuvres obstétricales</a:t>
          </a:r>
          <a:endParaRPr lang="fr-FR" sz="2000" kern="1200"/>
        </a:p>
      </dsp:txBody>
      <dsp:txXfrm>
        <a:off x="0" y="859050"/>
        <a:ext cx="7924800" cy="760500"/>
      </dsp:txXfrm>
    </dsp:sp>
    <dsp:sp modelId="{C9CCA254-307C-204A-951A-25A4585B65F3}">
      <dsp:nvSpPr>
        <dsp:cNvPr id="0" name=""/>
        <dsp:cNvSpPr/>
      </dsp:nvSpPr>
      <dsp:spPr>
        <a:xfrm>
          <a:off x="0" y="1677150"/>
          <a:ext cx="7924800" cy="760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Formation des médecins et sages-femmes à l'échographie</a:t>
          </a:r>
          <a:endParaRPr lang="fr-FR" sz="2000" kern="1200"/>
        </a:p>
      </dsp:txBody>
      <dsp:txXfrm>
        <a:off x="0" y="1677150"/>
        <a:ext cx="7924800" cy="760500"/>
      </dsp:txXfrm>
    </dsp:sp>
    <dsp:sp modelId="{FADA9F65-E1FB-4842-9190-4478D7A130D0}">
      <dsp:nvSpPr>
        <dsp:cNvPr id="0" name=""/>
        <dsp:cNvSpPr/>
      </dsp:nvSpPr>
      <dsp:spPr>
        <a:xfrm>
          <a:off x="0" y="2495250"/>
          <a:ext cx="7924800" cy="760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Mise en place de staffs pour le suivi des dossiers et l’organisation médicale du service</a:t>
          </a:r>
          <a:endParaRPr lang="fr-FR" sz="2000" kern="1200"/>
        </a:p>
      </dsp:txBody>
      <dsp:txXfrm>
        <a:off x="0" y="2495250"/>
        <a:ext cx="7924800" cy="760500"/>
      </dsp:txXfrm>
    </dsp:sp>
    <dsp:sp modelId="{9048B52E-1B51-8B45-A412-C92A8A3C58AF}">
      <dsp:nvSpPr>
        <dsp:cNvPr id="0" name=""/>
        <dsp:cNvSpPr/>
      </dsp:nvSpPr>
      <dsp:spPr>
        <a:xfrm>
          <a:off x="0" y="3313349"/>
          <a:ext cx="7924800" cy="760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Déménagement des locaux concernés par les travaux, mise en œuvre et suivi des travaux dans la maternité.</a:t>
          </a:r>
          <a:endParaRPr lang="fr-FR" sz="2000" kern="1200"/>
        </a:p>
      </dsp:txBody>
      <dsp:txXfrm>
        <a:off x="0" y="3313349"/>
        <a:ext cx="7924800" cy="760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5A8DBA-0229-E54D-AB3D-0F1C00F46949}">
      <dsp:nvSpPr>
        <dsp:cNvPr id="0" name=""/>
        <dsp:cNvSpPr/>
      </dsp:nvSpPr>
      <dsp:spPr>
        <a:xfrm>
          <a:off x="0" y="442968"/>
          <a:ext cx="7924800" cy="1956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562356" rIns="615053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des infirmières</a:t>
          </a:r>
          <a:endParaRPr lang="fr-F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baseline="0" dirty="0" smtClean="0"/>
            <a:t>des sages-femmes</a:t>
          </a:r>
          <a:endParaRPr lang="fr-F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baseline="0" dirty="0" smtClean="0"/>
            <a:t>des médecins</a:t>
          </a:r>
          <a:endParaRPr lang="fr-FR" sz="2700" kern="1200" dirty="0"/>
        </a:p>
      </dsp:txBody>
      <dsp:txXfrm>
        <a:off x="0" y="442968"/>
        <a:ext cx="7924800" cy="1956150"/>
      </dsp:txXfrm>
    </dsp:sp>
    <dsp:sp modelId="{F1C4E5CF-6226-654A-BBA0-F204EF417578}">
      <dsp:nvSpPr>
        <dsp:cNvPr id="0" name=""/>
        <dsp:cNvSpPr/>
      </dsp:nvSpPr>
      <dsp:spPr>
        <a:xfrm>
          <a:off x="396240" y="44448"/>
          <a:ext cx="5547360" cy="797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dirty="0" smtClean="0"/>
            <a:t>Formation continue 	</a:t>
          </a:r>
        </a:p>
      </dsp:txBody>
      <dsp:txXfrm>
        <a:off x="396240" y="44448"/>
        <a:ext cx="5547360" cy="797040"/>
      </dsp:txXfrm>
    </dsp:sp>
    <dsp:sp modelId="{4F142ED1-C2F4-3C43-AD70-8052A8A64DEE}">
      <dsp:nvSpPr>
        <dsp:cNvPr id="0" name=""/>
        <dsp:cNvSpPr/>
      </dsp:nvSpPr>
      <dsp:spPr>
        <a:xfrm>
          <a:off x="0" y="2943438"/>
          <a:ext cx="7924800" cy="11269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562356" rIns="615053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baseline="0" smtClean="0"/>
            <a:t>des élèves infirmiers (ères) de l’EINDPS</a:t>
          </a:r>
          <a:endParaRPr lang="fr-FR" sz="2700" kern="1200"/>
        </a:p>
      </dsp:txBody>
      <dsp:txXfrm>
        <a:off x="0" y="2943438"/>
        <a:ext cx="7924800" cy="1126912"/>
      </dsp:txXfrm>
    </dsp:sp>
    <dsp:sp modelId="{3BFDC364-FFA0-124E-9324-3A9BDDC7FE17}">
      <dsp:nvSpPr>
        <dsp:cNvPr id="0" name=""/>
        <dsp:cNvSpPr/>
      </dsp:nvSpPr>
      <dsp:spPr>
        <a:xfrm>
          <a:off x="396240" y="2544918"/>
          <a:ext cx="5547360" cy="797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baseline="0" dirty="0" smtClean="0"/>
            <a:t>Formation initiale</a:t>
          </a:r>
          <a:endParaRPr lang="fr-FR" sz="2700" kern="1200" dirty="0"/>
        </a:p>
      </dsp:txBody>
      <dsp:txXfrm>
        <a:off x="396240" y="2544918"/>
        <a:ext cx="5547360" cy="797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8440C-2D0A-8243-AA83-3FB7441B3686}">
      <dsp:nvSpPr>
        <dsp:cNvPr id="0" name=""/>
        <dsp:cNvSpPr/>
      </dsp:nvSpPr>
      <dsp:spPr>
        <a:xfrm>
          <a:off x="0" y="466591"/>
          <a:ext cx="41198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487A5-307E-BD44-8F02-48DA4D5EEB4C}">
      <dsp:nvSpPr>
        <dsp:cNvPr id="0" name=""/>
        <dsp:cNvSpPr/>
      </dsp:nvSpPr>
      <dsp:spPr>
        <a:xfrm>
          <a:off x="205991" y="53311"/>
          <a:ext cx="3495442" cy="826560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004" tIns="0" rIns="1090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Evaluation des connaissances après les formations effectuées lors de la mission précédente, (</a:t>
          </a:r>
          <a:r>
            <a:rPr lang="fr-FR" sz="1050" kern="1200" dirty="0" smtClean="0"/>
            <a:t>Anne Sarrazin</a:t>
          </a:r>
          <a:r>
            <a:rPr lang="fr-FR" sz="1600" kern="1200" dirty="0" smtClean="0"/>
            <a:t>)</a:t>
          </a:r>
        </a:p>
      </dsp:txBody>
      <dsp:txXfrm>
        <a:off x="205991" y="53311"/>
        <a:ext cx="3495442" cy="826560"/>
      </dsp:txXfrm>
    </dsp:sp>
    <dsp:sp modelId="{0D14F05D-D63D-4847-90AB-35A73EDA7E65}">
      <dsp:nvSpPr>
        <dsp:cNvPr id="0" name=""/>
        <dsp:cNvSpPr/>
      </dsp:nvSpPr>
      <dsp:spPr>
        <a:xfrm>
          <a:off x="0" y="1736672"/>
          <a:ext cx="411983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65C79-B668-3842-899A-E999BA7708F8}">
      <dsp:nvSpPr>
        <dsp:cNvPr id="0" name=""/>
        <dsp:cNvSpPr/>
      </dsp:nvSpPr>
      <dsp:spPr>
        <a:xfrm>
          <a:off x="205991" y="1323391"/>
          <a:ext cx="2883885" cy="8265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004" tIns="0" rIns="1090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Remise à niveau des connaissances. </a:t>
          </a:r>
        </a:p>
      </dsp:txBody>
      <dsp:txXfrm>
        <a:off x="205991" y="1323391"/>
        <a:ext cx="2883885" cy="826560"/>
      </dsp:txXfrm>
    </dsp:sp>
    <dsp:sp modelId="{EA62E692-030C-AE42-936E-10A9EF4A927E}">
      <dsp:nvSpPr>
        <dsp:cNvPr id="0" name=""/>
        <dsp:cNvSpPr/>
      </dsp:nvSpPr>
      <dsp:spPr>
        <a:xfrm>
          <a:off x="0" y="3006752"/>
          <a:ext cx="4119837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45" tIns="583184" rIns="3197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- Utilisation du </a:t>
          </a:r>
          <a:r>
            <a:rPr lang="fr-FR" sz="1400" kern="1200" dirty="0" err="1" smtClean="0"/>
            <a:t>partogramme</a:t>
          </a:r>
          <a:r>
            <a:rPr lang="fr-FR" sz="1400" kern="1200" dirty="0" smtClean="0"/>
            <a:t>,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- Utilisation du cardiotocographe,</a:t>
          </a:r>
          <a:endParaRPr lang="fr-FR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- Les 1</a:t>
          </a:r>
          <a:r>
            <a:rPr lang="fr-FR" sz="1400" kern="1200" baseline="30000" dirty="0" smtClean="0"/>
            <a:t>ers</a:t>
          </a:r>
          <a:r>
            <a:rPr lang="fr-FR" sz="1400" kern="1200" dirty="0" smtClean="0"/>
            <a:t> gestes à faire lors 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d’une dystocie des épaules,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d’un accouchement en présentation du siège.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 smtClean="0"/>
        </a:p>
      </dsp:txBody>
      <dsp:txXfrm>
        <a:off x="0" y="3006752"/>
        <a:ext cx="4119837" cy="1940400"/>
      </dsp:txXfrm>
    </dsp:sp>
    <dsp:sp modelId="{44EAC3FD-AAE8-6D46-8107-072AA408826A}">
      <dsp:nvSpPr>
        <dsp:cNvPr id="0" name=""/>
        <dsp:cNvSpPr/>
      </dsp:nvSpPr>
      <dsp:spPr>
        <a:xfrm>
          <a:off x="205991" y="2593472"/>
          <a:ext cx="2883885" cy="82656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004" tIns="0" rIns="1090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 «express» pour les infirmières en service social </a:t>
          </a:r>
          <a:r>
            <a:rPr lang="fr-FR" sz="1400" kern="1200" dirty="0" smtClean="0"/>
            <a:t>non présentes en octobre 2013</a:t>
          </a:r>
        </a:p>
      </dsp:txBody>
      <dsp:txXfrm>
        <a:off x="205991" y="2593472"/>
        <a:ext cx="2883885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39414-3221-9749-9A8C-DDDC4D464773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2ECAC-2D37-0342-8629-6F243295DC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0251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A269-97F8-0846-ACE8-799182FF3B3E}" type="datetimeFigureOut">
              <a:rPr lang="fr-FR" smtClean="0"/>
              <a:pPr/>
              <a:t>01/09/2014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B2D2-7094-6444-B0D1-36D3CB055D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3972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2F90-AC2B-6042-A510-939E54089A5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52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705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B2D2-7094-6444-B0D1-36D3CB055D7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769F-72CC-A54C-9528-1D7C86E86058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CD0E-AB4E-C746-81FD-1AA73963A925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7B4D-1682-2E42-902B-7793AC4C7C56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3F36-686C-254D-8CD0-FC79B5832F30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92A3-F665-6B49-9899-2EC71943FD68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75B6-68B5-6A48-8B2B-FB6B18C93082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6CEE-5D61-3B47-8C0E-08E378F7E820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5D2A-D3BA-7D48-955E-A9AC62629D49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6BE8-735C-3F44-90AF-614C77209223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0A91-8DE1-F24E-9C1A-9DFBE8BA7FB2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AA2B-0BDB-3045-8444-A374C2F8F0F0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7B0128-8801-B04E-93C6-1B3FDB1EE13B}" type="datetime1">
              <a:rPr lang="fr-FR" smtClean="0"/>
              <a:pPr/>
              <a:t>01/09/2014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E066082-BDA1-A044-9E9D-65F29C4A1F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1103" y="4342337"/>
            <a:ext cx="6934200" cy="13411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fr-FR" sz="2000" dirty="0" smtClean="0"/>
              <a:t>Nantes-Métropole / </a:t>
            </a:r>
            <a:r>
              <a:rPr lang="fr-FR" sz="2000" dirty="0"/>
              <a:t>CHU de Nantes / </a:t>
            </a:r>
            <a:r>
              <a:rPr lang="fr-FR" sz="2000" dirty="0" smtClean="0"/>
              <a:t>Gynécologie Sans Frontières</a:t>
            </a:r>
          </a:p>
          <a:p>
            <a:pPr>
              <a:spcAft>
                <a:spcPts val="0"/>
              </a:spcAft>
              <a:defRPr/>
            </a:pPr>
            <a:r>
              <a:rPr lang="fr-FR" sz="2000" dirty="0" smtClean="0"/>
              <a:t>Hôpital Saint-Antoine de JEREMIE / Association des maires de </a:t>
            </a:r>
            <a:r>
              <a:rPr lang="fr-FR" sz="2000" dirty="0" err="1" smtClean="0"/>
              <a:t>Grand’Anse</a:t>
            </a:r>
            <a:r>
              <a:rPr lang="fr-FR" sz="2000" dirty="0"/>
              <a:t> </a:t>
            </a:r>
            <a:r>
              <a:rPr lang="fr-FR" sz="2000" dirty="0" smtClean="0"/>
              <a:t>(AMAGA)</a:t>
            </a:r>
            <a:endParaRPr lang="fr-FR" sz="20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893588"/>
            <a:ext cx="7772400" cy="1603992"/>
          </a:xfrm>
        </p:spPr>
        <p:txBody>
          <a:bodyPr/>
          <a:lstStyle/>
          <a:p>
            <a:r>
              <a:rPr lang="fr-FR" sz="36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PROGRAMME pluriannuel DE RENFORCEMENT DE L’HOPITAL SAINT-ANTOINE DE JEREMIE  (HAÏTI) POUR REDUIRE LA MORTALITE MATERNO-INFANTILE DANS LA GRAND’ ANSE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573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3790995"/>
          </a:xfrm>
        </p:spPr>
        <p:txBody>
          <a:bodyPr/>
          <a:lstStyle/>
          <a:p>
            <a:pPr algn="ctr"/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Hôpital St Antoine de </a:t>
            </a:r>
            <a: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JEREMIE</a:t>
            </a:r>
            <a:b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MANAGEMENT </a:t>
            </a:r>
            <a: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ET ORGANISATION </a:t>
            </a:r>
            <a: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DU </a:t>
            </a:r>
            <a: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SERVICE DE MATERNITE</a:t>
            </a:r>
            <a:b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fr-FR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fr-FR" sz="2800" b="1" cap="none" spc="0" baseline="30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ème</a:t>
            </a: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partie : </a:t>
            </a:r>
            <a:endParaRPr lang="fr-FR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18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8199" y="458596"/>
            <a:ext cx="4259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STAFFS : L’EXAMEN DES DOSSIERS et L’INFORMATION DU PERSONNEL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199" y="2072503"/>
            <a:ext cx="4259997" cy="255454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mise en place de staffs devrait faciliter l’organisation des soins et le suivi des patientes.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L’amélioration de la prise en charge des patientes passe par une information du personnel.</a:t>
            </a:r>
            <a:endParaRPr lang="fr-FR" sz="2000" dirty="0"/>
          </a:p>
        </p:txBody>
      </p:sp>
      <p:pic>
        <p:nvPicPr>
          <p:cNvPr id="5" name="Image 4" descr="03042014-IMG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930" y="458596"/>
            <a:ext cx="3064659" cy="2298494"/>
          </a:xfrm>
          <a:prstGeom prst="rect">
            <a:avLst/>
          </a:prstGeom>
        </p:spPr>
      </p:pic>
      <p:pic>
        <p:nvPicPr>
          <p:cNvPr id="6" name="Image 5" descr="08042014-IMG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930" y="3201354"/>
            <a:ext cx="3358631" cy="2518973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79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71259"/>
          </a:xfrm>
        </p:spPr>
        <p:txBody>
          <a:bodyPr/>
          <a:lstStyle/>
          <a:p>
            <a:pPr algn="ctr"/>
            <a:r>
              <a:rPr lang="fr-FR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Hôpital </a:t>
            </a:r>
            <a: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 Antoine de JEREMIE</a:t>
            </a:r>
            <a:b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fr-FR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PROGRAMMATION </a:t>
            </a:r>
            <a: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des TRAVAUX  de RENOVATION de la MATERNITE et DEMENAGEMENTS </a:t>
            </a:r>
            <a:b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r>
              <a:rPr lang="fr-FR" sz="2400" b="1" cap="none" spc="0" baseline="30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ème</a:t>
            </a:r>
            <a: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partie : </a:t>
            </a:r>
            <a:br>
              <a:rPr lang="fr-FR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fr-FR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2434088"/>
            <a:ext cx="7924800" cy="3280912"/>
          </a:xfrm>
        </p:spPr>
        <p:txBody>
          <a:bodyPr>
            <a:normAutofit/>
          </a:bodyPr>
          <a:lstStyle/>
          <a:p>
            <a:pPr marL="342900" lvl="1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Créer 3 boxes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d’accouchements </a:t>
            </a:r>
          </a:p>
          <a:p>
            <a:pPr marL="342900" lvl="1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2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consultations d’urgence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 infirmier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ménage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lvl="1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salle de décontamination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Rénover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salle de pré-travail et les chambres d’hospitalisation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nstaller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sage-femme cadre dans un bureau</a:t>
            </a:r>
          </a:p>
          <a:p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55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3034"/>
          </a:xfrm>
        </p:spPr>
        <p:txBody>
          <a:bodyPr/>
          <a:lstStyle/>
          <a:p>
            <a:pPr algn="ctr"/>
            <a:r>
              <a:rPr lang="fr-FR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Organiser une salle  d’accouchement pour la durée des travaux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190" y="1693279"/>
            <a:ext cx="2892917" cy="1200329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Il faut commencer par déménager la salle de pré-travail avant de transférer la salle d’accouchement.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9190" y="3157260"/>
            <a:ext cx="2892917" cy="923330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déménagement est l’occasion de faire un grand ménage.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9190" y="4315252"/>
            <a:ext cx="3053981" cy="1200329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salle d’accouchement est opérationnelle : </a:t>
            </a:r>
          </a:p>
          <a:p>
            <a:r>
              <a:rPr lang="fr-FR" dirty="0" smtClean="0"/>
              <a:t>Les futures mères sont attendues pour leur accouchement.</a:t>
            </a:r>
          </a:p>
        </p:txBody>
      </p:sp>
      <p:pic>
        <p:nvPicPr>
          <p:cNvPr id="8" name="Image 7" descr="04042014-04042014-IMG_Q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8549" y="1366342"/>
            <a:ext cx="2282688" cy="1712540"/>
          </a:xfrm>
          <a:prstGeom prst="rect">
            <a:avLst/>
          </a:prstGeom>
        </p:spPr>
      </p:pic>
      <p:pic>
        <p:nvPicPr>
          <p:cNvPr id="9" name="Image 8" descr="04042014-IMG_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1986" y="2893608"/>
            <a:ext cx="1895526" cy="1421644"/>
          </a:xfrm>
          <a:prstGeom prst="rect">
            <a:avLst/>
          </a:prstGeom>
        </p:spPr>
      </p:pic>
      <p:pic>
        <p:nvPicPr>
          <p:cNvPr id="10" name="Image 9" descr="04042014-04042014-IMG_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8549" y="4080563"/>
            <a:ext cx="2282688" cy="1712017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85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79223"/>
            <a:ext cx="7924800" cy="740809"/>
          </a:xfrm>
        </p:spPr>
        <p:txBody>
          <a:bodyPr/>
          <a:lstStyle/>
          <a:p>
            <a:pPr algn="ctr"/>
            <a:r>
              <a:rPr lang="fr-FR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Aménager temporairement le secteur d’hospitalisation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153" y="1790289"/>
            <a:ext cx="2945836" cy="64633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Isoler les patientes du secteur en travaux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1056" y="3501206"/>
            <a:ext cx="2945835" cy="64633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Eliminer le matériel le plus vétuste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1056" y="5115113"/>
            <a:ext cx="2945835" cy="64633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Ajouter des lits dans la chambre la plus grande.</a:t>
            </a:r>
            <a:endParaRPr lang="fr-FR" dirty="0"/>
          </a:p>
        </p:txBody>
      </p:sp>
      <p:pic>
        <p:nvPicPr>
          <p:cNvPr id="6" name="Image 5" descr="04042014-04042014-IMG_U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9127" y="3195714"/>
            <a:ext cx="2143229" cy="1607422"/>
          </a:xfrm>
          <a:prstGeom prst="rect">
            <a:avLst/>
          </a:prstGeom>
        </p:spPr>
      </p:pic>
      <p:pic>
        <p:nvPicPr>
          <p:cNvPr id="8" name="Image 7" descr="04042014-IMG_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1050" y="1337594"/>
            <a:ext cx="2739819" cy="2054864"/>
          </a:xfrm>
          <a:prstGeom prst="rect">
            <a:avLst/>
          </a:prstGeom>
        </p:spPr>
      </p:pic>
      <p:pic>
        <p:nvPicPr>
          <p:cNvPr id="9" name="Image 8" descr="31032014-31032014-IMG_S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1051" y="3775704"/>
            <a:ext cx="2739819" cy="2054864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98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377980"/>
          </a:xfrm>
        </p:spPr>
        <p:txBody>
          <a:bodyPr/>
          <a:lstStyle/>
          <a:p>
            <a:pPr algn="ctr"/>
            <a:r>
              <a:rPr lang="fr-FR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travaux de réhabilitation </a:t>
            </a:r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commencent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 descr="09042014-09042014-IMG_V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696" y="1133644"/>
            <a:ext cx="2531303" cy="1898477"/>
          </a:xfrm>
          <a:prstGeom prst="rect">
            <a:avLst/>
          </a:prstGeom>
        </p:spPr>
      </p:pic>
      <p:pic>
        <p:nvPicPr>
          <p:cNvPr id="4" name="Image 3" descr="10042014-10042014-IMG_W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7379" y="3827516"/>
            <a:ext cx="2469364" cy="1852023"/>
          </a:xfrm>
          <a:prstGeom prst="rect">
            <a:avLst/>
          </a:prstGeom>
        </p:spPr>
      </p:pic>
      <p:pic>
        <p:nvPicPr>
          <p:cNvPr id="5" name="Image 4" descr="10042014-10042014-IMG_Y_HD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1453" y="3439473"/>
            <a:ext cx="1796328" cy="2395505"/>
          </a:xfrm>
          <a:prstGeom prst="rect">
            <a:avLst/>
          </a:prstGeom>
        </p:spPr>
      </p:pic>
      <p:pic>
        <p:nvPicPr>
          <p:cNvPr id="6" name="Image 5" descr="10042014-IMG_X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7301" y="1031842"/>
            <a:ext cx="1805723" cy="24076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8696" y="4427219"/>
            <a:ext cx="1825712" cy="64633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 casse le sol et les murs</a:t>
            </a:r>
            <a:endParaRPr lang="fr-FR" dirty="0"/>
          </a:p>
        </p:txBody>
      </p:sp>
      <p:sp>
        <p:nvSpPr>
          <p:cNvPr id="8" name="Flèche droite rayée 7"/>
          <p:cNvSpPr/>
          <p:nvPr/>
        </p:nvSpPr>
        <p:spPr>
          <a:xfrm rot="16200000">
            <a:off x="798139" y="3625964"/>
            <a:ext cx="802730" cy="2177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kern="1200"/>
          </a:p>
        </p:txBody>
      </p:sp>
      <p:sp>
        <p:nvSpPr>
          <p:cNvPr id="9" name="ZoneTexte 8"/>
          <p:cNvSpPr txBox="1"/>
          <p:nvPr/>
        </p:nvSpPr>
        <p:spPr>
          <a:xfrm>
            <a:off x="3192793" y="1552172"/>
            <a:ext cx="1631676" cy="116955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 VALLEGEAS </a:t>
            </a:r>
            <a:r>
              <a:rPr lang="fr-FR" dirty="0" smtClean="0"/>
              <a:t>suit l’avancement des travaux</a:t>
            </a:r>
          </a:p>
          <a:p>
            <a:endParaRPr lang="fr-FR" dirty="0"/>
          </a:p>
        </p:txBody>
      </p:sp>
      <p:sp>
        <p:nvSpPr>
          <p:cNvPr id="10" name="Flèche droite rayée 9"/>
          <p:cNvSpPr/>
          <p:nvPr/>
        </p:nvSpPr>
        <p:spPr>
          <a:xfrm rot="5400000">
            <a:off x="3536702" y="3207055"/>
            <a:ext cx="723361" cy="2177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kern="1200"/>
          </a:p>
        </p:txBody>
      </p:sp>
      <p:sp>
        <p:nvSpPr>
          <p:cNvPr id="11" name="ZoneTexte 10"/>
          <p:cNvSpPr txBox="1"/>
          <p:nvPr/>
        </p:nvSpPr>
        <p:spPr>
          <a:xfrm>
            <a:off x="5415400" y="4427219"/>
            <a:ext cx="1547624" cy="646331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 sort les gravas</a:t>
            </a:r>
            <a:endParaRPr lang="fr-FR" dirty="0"/>
          </a:p>
        </p:txBody>
      </p:sp>
      <p:sp>
        <p:nvSpPr>
          <p:cNvPr id="12" name="Flèche droite rayée 11"/>
          <p:cNvSpPr/>
          <p:nvPr/>
        </p:nvSpPr>
        <p:spPr>
          <a:xfrm rot="16200000">
            <a:off x="5843095" y="3855452"/>
            <a:ext cx="573433" cy="2177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kern="1200"/>
          </a:p>
        </p:txBody>
      </p:sp>
      <p:sp>
        <p:nvSpPr>
          <p:cNvPr id="13" name="ZoneTexte 12"/>
          <p:cNvSpPr txBox="1"/>
          <p:nvPr/>
        </p:nvSpPr>
        <p:spPr>
          <a:xfrm>
            <a:off x="7151453" y="1605624"/>
            <a:ext cx="1796328" cy="923330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 commence les nouveaux aménagements</a:t>
            </a:r>
            <a:endParaRPr lang="fr-FR" dirty="0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7858333" y="2854381"/>
            <a:ext cx="370778" cy="2177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kern="120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70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528637"/>
          </a:xfrm>
        </p:spPr>
        <p:txBody>
          <a:bodyPr/>
          <a:lstStyle/>
          <a:p>
            <a:pPr algn="ctr"/>
            <a:r>
              <a:rPr lang="fr-FR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nouvelle salle d’échographie</a:t>
            </a:r>
          </a:p>
        </p:txBody>
      </p:sp>
      <p:pic>
        <p:nvPicPr>
          <p:cNvPr id="3" name="Image 2" descr="10042014-10042014-IMG_Z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857" y="1181768"/>
            <a:ext cx="3440941" cy="2580706"/>
          </a:xfrm>
          <a:prstGeom prst="rect">
            <a:avLst/>
          </a:prstGeom>
        </p:spPr>
      </p:pic>
      <p:pic>
        <p:nvPicPr>
          <p:cNvPr id="4" name="Image 3" descr="10042014-10042014-IMG_Z1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3866" y="1181769"/>
            <a:ext cx="3440941" cy="2580706"/>
          </a:xfrm>
          <a:prstGeom prst="rect">
            <a:avLst/>
          </a:prstGeom>
        </p:spPr>
      </p:pic>
      <p:pic>
        <p:nvPicPr>
          <p:cNvPr id="5" name="Image 4" descr="10042014-10042014-IMG_Z2_HD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7948" y="3052670"/>
            <a:ext cx="2034110" cy="27117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2857" y="5891199"/>
            <a:ext cx="8828689" cy="484748"/>
          </a:xfrm>
          <a:prstGeom prst="rect">
            <a:avLst/>
          </a:prstGeom>
          <a:solidFill>
            <a:srgbClr val="53595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La  salle de </a:t>
            </a:r>
            <a:r>
              <a:rPr lang="fr-FR" dirty="0" err="1" smtClean="0"/>
              <a:t>sonographie</a:t>
            </a:r>
            <a:r>
              <a:rPr lang="fr-FR" dirty="0" smtClean="0"/>
              <a:t> est aménagée pour accueillir la consultation d’échographie obstétricale.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18" y="105830"/>
            <a:ext cx="8916888" cy="1305236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 partenariat entre l'Hôpital de Saint Antoine de Jérémie, </a:t>
            </a:r>
            <a: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Nantes Métropole, </a:t>
            </a:r>
            <a:r>
              <a:rPr lang="fr-FR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 CHU de Nantes et Gynécologie sans </a:t>
            </a:r>
            <a: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Frontières </a:t>
            </a:r>
            <a:b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r-FR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 </a:t>
            </a:r>
            <a:r>
              <a:rPr lang="fr-FR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poursuit.</a:t>
            </a:r>
            <a:br>
              <a:rPr lang="fr-FR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fr-FR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 4" descr="03072012-03072012-infirmières sages femmes auxilliaires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5625" y="1763072"/>
            <a:ext cx="6126048" cy="40840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5625" y="5952933"/>
            <a:ext cx="612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L’équipe de la maternité nous attend  pour la prochaine mission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7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 VALLEGEAS, </a:t>
            </a:r>
            <a:r>
              <a:rPr lang="fr-FR" dirty="0" smtClean="0"/>
              <a:t>F.BOUSSARIE, </a:t>
            </a:r>
            <a:r>
              <a:rPr lang="fr-FR" dirty="0"/>
              <a:t>A SARRAZIN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35410" y="547894"/>
            <a:ext cx="7922790" cy="29300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r>
              <a:rPr lang="fr-FR" sz="4000" b="1" spc="0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ème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MISSION à 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Jérémie 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(HAÏTI) </a:t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24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13 au 29 octobre </a:t>
            </a:r>
            <a:r>
              <a:rPr lang="fr-FR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2014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fr-FR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Image 3" descr="Logo GSF bleu sans mention H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1976" y="4934240"/>
            <a:ext cx="1927266" cy="120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409" y="4934240"/>
            <a:ext cx="1773715" cy="12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nne SARRAZIN\Documents\HAÏTI\Logo nantes métropo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5099" y="4934240"/>
            <a:ext cx="3437960" cy="12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98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21927"/>
          </a:xfrm>
        </p:spPr>
        <p:txBody>
          <a:bodyPr/>
          <a:lstStyle/>
          <a:p>
            <a:pPr algn="ctr"/>
            <a:r>
              <a:rPr lang="fr-FR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PROGRAMME DE CETTE MISSION</a:t>
            </a:r>
            <a:endParaRPr lang="fr-FR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186033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16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612663"/>
          </a:xfrm>
        </p:spPr>
        <p:txBody>
          <a:bodyPr/>
          <a:lstStyle/>
          <a:p>
            <a:pPr algn="ctr"/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HOPITAL DE </a:t>
            </a:r>
            <a:r>
              <a:rPr lang="fr-F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JEREMIE</a:t>
            </a: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FORMATION </a:t>
            </a: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INITIALE ET </a:t>
            </a:r>
            <a:r>
              <a:rPr lang="fr-F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CONTINUE</a:t>
            </a:r>
            <a:br>
              <a:rPr lang="fr-F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fr-FR" sz="2800" b="1" cap="none" spc="0" baseline="30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ère</a:t>
            </a:r>
            <a: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partie </a:t>
            </a:r>
            <a:br>
              <a:rPr lang="fr-FR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fr-FR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Espace réservé du contenu 7" descr="07042014-07042014-07042014-07042014-IMG_A_HDR_HDR.tif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701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Mise en place du renforcement </a:t>
            </a: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</a:t>
            </a:r>
            <a:r>
              <a:rPr lang="fr-FR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programme d’obstétrique 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54488417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8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0042014-10042014-IMG_B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1577" y="0"/>
            <a:ext cx="2810374" cy="2107780"/>
          </a:xfrm>
          <a:prstGeom prst="rect">
            <a:avLst/>
          </a:prstGeom>
        </p:spPr>
      </p:pic>
      <p:pic>
        <p:nvPicPr>
          <p:cNvPr id="6" name="Image 5" descr="09042014-09042014-IMG_D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1576" y="4386958"/>
            <a:ext cx="3165375" cy="2374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740" y="273931"/>
            <a:ext cx="4119836" cy="40011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Formation continue des infirmières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xmlns="" val="57448920"/>
              </p:ext>
            </p:extLst>
          </p:nvPr>
        </p:nvGraphicFramePr>
        <p:xfrm>
          <a:off x="61739" y="855459"/>
          <a:ext cx="4119837" cy="50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 10" descr="10042014-10042014-10042014-IMG_C_HDR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2045" y="2302540"/>
            <a:ext cx="2520528" cy="1890396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92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452" y="317490"/>
            <a:ext cx="3854283" cy="1200328"/>
          </a:xfrm>
          <a:prstGeom prst="rect">
            <a:avLst/>
          </a:prstGeom>
          <a:solidFill>
            <a:srgbClr val="0D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Formation continue </a:t>
            </a: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 Sages-femmes</a:t>
            </a: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des médecins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453" y="2504642"/>
            <a:ext cx="3854283" cy="256224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Dans une salle temporairement dédiée à l’échographie, les sages-femmes et les médecins de l’Hôpital Saint Antoine de Jérémie apprennent les bases de l’échographie-doppler avec le </a:t>
            </a:r>
            <a:r>
              <a:rPr lang="fr-FR" cap="small" dirty="0" smtClean="0"/>
              <a:t>D</a:t>
            </a:r>
            <a:r>
              <a:rPr lang="fr-FR" dirty="0" smtClean="0"/>
              <a:t>r </a:t>
            </a:r>
            <a:r>
              <a:rPr lang="fr-FR" cap="small" dirty="0" smtClean="0"/>
              <a:t>BOUSSARIE</a:t>
            </a:r>
          </a:p>
        </p:txBody>
      </p:sp>
      <p:pic>
        <p:nvPicPr>
          <p:cNvPr id="6" name="Image 5" descr="08042014-08042014-08042014-IMG_F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8963" y="3184794"/>
            <a:ext cx="3432833" cy="2574625"/>
          </a:xfrm>
          <a:prstGeom prst="rect">
            <a:avLst/>
          </a:prstGeom>
        </p:spPr>
      </p:pic>
      <p:pic>
        <p:nvPicPr>
          <p:cNvPr id="7" name="Image 6" descr="07042014-07042014-07042014-IMG_E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8963" y="279295"/>
            <a:ext cx="3432833" cy="2574625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7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7518" y="326309"/>
            <a:ext cx="3730804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Formation initiale </a:t>
            </a: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 élèves infirmières </a:t>
            </a: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 ’ EINDPS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7518" y="2989696"/>
            <a:ext cx="3730803" cy="216982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Les cours de gynécologie-obstétrique sont assurés par Miss PIERRE et Miss GERMAIN, sages-femmes.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Les élèves vont en stage à la maternité de l’Hôpital St Antoine.</a:t>
            </a:r>
          </a:p>
        </p:txBody>
      </p:sp>
      <p:pic>
        <p:nvPicPr>
          <p:cNvPr id="7" name="Image 6" descr="31032014-31032014-31032014-IMG_H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8930" y="3851857"/>
            <a:ext cx="2259419" cy="2763023"/>
          </a:xfrm>
          <a:prstGeom prst="rect">
            <a:avLst/>
          </a:prstGeom>
        </p:spPr>
      </p:pic>
      <p:pic>
        <p:nvPicPr>
          <p:cNvPr id="8" name="Image 7" descr="02042014-02042014-02042014-IMG_I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8194" y="326309"/>
            <a:ext cx="4533413" cy="3400060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21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497" y="326309"/>
            <a:ext cx="372198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Formation initiale des élèves infirmières de l ’ EINDPS lors d’un stage communautaire dans la commune des Abricots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0498" y="2769217"/>
            <a:ext cx="3721984" cy="236988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Quoi de plus idyllique que de faire de la formation au bord de la plage !!...</a:t>
            </a:r>
          </a:p>
          <a:p>
            <a:endParaRPr lang="fr-FR" sz="1100" dirty="0" smtClean="0"/>
          </a:p>
          <a:p>
            <a:r>
              <a:rPr lang="fr-FR" dirty="0" smtClean="0"/>
              <a:t>Les élèves s’exercent à l’utilisation du </a:t>
            </a:r>
            <a:r>
              <a:rPr lang="fr-FR" dirty="0" err="1" smtClean="0"/>
              <a:t>partogramme</a:t>
            </a:r>
            <a:r>
              <a:rPr lang="fr-FR" dirty="0" smtClean="0"/>
              <a:t>.</a:t>
            </a:r>
          </a:p>
          <a:p>
            <a:endParaRPr lang="fr-FR" sz="1100" dirty="0" smtClean="0"/>
          </a:p>
          <a:p>
            <a:r>
              <a:rPr lang="fr-FR" dirty="0" smtClean="0"/>
              <a:t>Nous faisons quelques rappels sur les 1</a:t>
            </a:r>
            <a:r>
              <a:rPr lang="fr-FR" baseline="30000" dirty="0" smtClean="0"/>
              <a:t>ers</a:t>
            </a:r>
            <a:r>
              <a:rPr lang="fr-FR" dirty="0" smtClean="0"/>
              <a:t> gestes qui peuvent sauver en pratique obstétricale de base</a:t>
            </a:r>
          </a:p>
        </p:txBody>
      </p:sp>
      <p:pic>
        <p:nvPicPr>
          <p:cNvPr id="5" name="Image 4" descr="11042014-11042014-11042014-IMG_K_HDR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3123" y="992097"/>
            <a:ext cx="2369492" cy="1777120"/>
          </a:xfrm>
          <a:prstGeom prst="rect">
            <a:avLst/>
          </a:prstGeom>
        </p:spPr>
      </p:pic>
      <p:pic>
        <p:nvPicPr>
          <p:cNvPr id="6" name="Image 5" descr="11042014-11042014-11042014-IMG_J_HDR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93732" y="987628"/>
            <a:ext cx="2317826" cy="1777121"/>
          </a:xfrm>
          <a:prstGeom prst="rect">
            <a:avLst/>
          </a:prstGeom>
        </p:spPr>
      </p:pic>
      <p:pic>
        <p:nvPicPr>
          <p:cNvPr id="7" name="Image 6" descr="11042014-11042014-11042014-IMG_L_HD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3123" y="3723150"/>
            <a:ext cx="2369492" cy="1777119"/>
          </a:xfrm>
          <a:prstGeom prst="rect">
            <a:avLst/>
          </a:prstGeom>
        </p:spPr>
      </p:pic>
      <p:pic>
        <p:nvPicPr>
          <p:cNvPr id="8" name="Image 7" descr="11042014-11042014-11042014-IMG_M_HDR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7710" y="3723150"/>
            <a:ext cx="2323848" cy="1742886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Jérémie . Haïti  . avril 2014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6082-BDA1-A044-9E9D-65F29C4A1F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79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285</TotalTime>
  <Words>695</Words>
  <Application>Microsoft Office PowerPoint</Application>
  <PresentationFormat>Affichage à l'écran (4:3)</PresentationFormat>
  <Paragraphs>126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Horizon</vt:lpstr>
      <vt:lpstr>Un PROGRAMME pluriannuel DE RENFORCEMENT DE L’HOPITAL SAINT-ANTOINE DE JEREMIE  (HAÏTI) POUR REDUIRE LA MORTALITE MATERNO-INFANTILE DANS LA GRAND’ ANSE</vt:lpstr>
      <vt:lpstr>5ème MISSION à Jérémie (HAÏTI)  du 13 au 29 octobre 2014 </vt:lpstr>
      <vt:lpstr>PROGRAMME DE CETTE MISSION</vt:lpstr>
      <vt:lpstr>HOPITAL DE JEREMIE FORMATION INITIALE ET CONTINUE 1ère partie  </vt:lpstr>
      <vt:lpstr>Mise en place du renforcement  du programme d’obstétrique </vt:lpstr>
      <vt:lpstr>Diapositive 6</vt:lpstr>
      <vt:lpstr>Diapositive 7</vt:lpstr>
      <vt:lpstr>Diapositive 8</vt:lpstr>
      <vt:lpstr>Diapositive 9</vt:lpstr>
      <vt:lpstr> Hôpital St Antoine de JEREMIE  MANAGEMENT ET ORGANISATION  DU SERVICE DE MATERNITE  2ème  partie : </vt:lpstr>
      <vt:lpstr>Diapositive 11</vt:lpstr>
      <vt:lpstr>Hôpital St Antoine de JEREMIE  PROGRAMMATION des TRAVAUX  de RENOVATION de la MATERNITE et DEMENAGEMENTS  3ème  partie :  </vt:lpstr>
      <vt:lpstr>Organiser une salle  d’accouchement pour la durée des travaux</vt:lpstr>
      <vt:lpstr>Aménager temporairement le secteur d’hospitalisation</vt:lpstr>
      <vt:lpstr>Les travaux de réhabilitation commencent</vt:lpstr>
      <vt:lpstr>La nouvelle salle d’échographie</vt:lpstr>
      <vt:lpstr>Le partenariat entre l'Hôpital de Saint Antoine de Jérémie,  Nantes Métropole, le CHU de Nantes et Gynécologie sans Frontières  se poursuit.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PROGRAMME pluriannuel DE RENFORCEMENT DE L’HOPITAL SAINT-ANTOINE DE JEREMIE  (HAÏTI) POUR REDUIRE LA MORTALITE MATERNO-INFANTILE DANS LA GRAND’ ANSE</dc:title>
  <dc:creator>Claude ROSENTHAL</dc:creator>
  <cp:lastModifiedBy>Richard</cp:lastModifiedBy>
  <cp:revision>22</cp:revision>
  <dcterms:created xsi:type="dcterms:W3CDTF">2014-07-09T09:40:07Z</dcterms:created>
  <dcterms:modified xsi:type="dcterms:W3CDTF">2014-09-01T17:22:28Z</dcterms:modified>
</cp:coreProperties>
</file>