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306" r:id="rId3"/>
    <p:sldId id="307" r:id="rId4"/>
    <p:sldId id="310" r:id="rId5"/>
    <p:sldId id="312" r:id="rId6"/>
    <p:sldId id="313" r:id="rId7"/>
    <p:sldId id="316" r:id="rId8"/>
    <p:sldId id="315" r:id="rId9"/>
    <p:sldId id="311" r:id="rId10"/>
    <p:sldId id="308" r:id="rId11"/>
    <p:sldId id="309" r:id="rId12"/>
    <p:sldId id="261" r:id="rId13"/>
    <p:sldId id="263" r:id="rId14"/>
    <p:sldId id="304" r:id="rId15"/>
    <p:sldId id="264" r:id="rId16"/>
    <p:sldId id="303" r:id="rId17"/>
    <p:sldId id="265" r:id="rId18"/>
    <p:sldId id="267" r:id="rId19"/>
    <p:sldId id="271" r:id="rId20"/>
    <p:sldId id="278" r:id="rId21"/>
    <p:sldId id="279" r:id="rId22"/>
    <p:sldId id="280" r:id="rId23"/>
    <p:sldId id="281" r:id="rId24"/>
    <p:sldId id="282" r:id="rId25"/>
    <p:sldId id="283" r:id="rId26"/>
    <p:sldId id="268" r:id="rId27"/>
    <p:sldId id="272" r:id="rId28"/>
    <p:sldId id="273" r:id="rId29"/>
    <p:sldId id="274" r:id="rId30"/>
    <p:sldId id="275" r:id="rId31"/>
    <p:sldId id="284" r:id="rId32"/>
    <p:sldId id="277" r:id="rId33"/>
    <p:sldId id="266" r:id="rId34"/>
    <p:sldId id="286" r:id="rId35"/>
    <p:sldId id="291" r:id="rId36"/>
    <p:sldId id="317" r:id="rId37"/>
    <p:sldId id="318" r:id="rId38"/>
    <p:sldId id="319" r:id="rId39"/>
    <p:sldId id="293" r:id="rId40"/>
    <p:sldId id="320"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70" autoAdjust="0"/>
  </p:normalViewPr>
  <p:slideViewPr>
    <p:cSldViewPr>
      <p:cViewPr varScale="1">
        <p:scale>
          <a:sx n="50" d="100"/>
          <a:sy n="50" d="100"/>
        </p:scale>
        <p:origin x="1020" y="44"/>
      </p:cViewPr>
      <p:guideLst>
        <p:guide orient="horz" pos="2160"/>
        <p:guide pos="2880"/>
      </p:guideLst>
    </p:cSldViewPr>
  </p:slideViewPr>
  <p:notesTextViewPr>
    <p:cViewPr>
      <p:scale>
        <a:sx n="1" d="1"/>
        <a:sy n="1" d="1"/>
      </p:scale>
      <p:origin x="0" y="0"/>
    </p:cViewPr>
  </p:notesTextViewPr>
  <p:sorterViewPr>
    <p:cViewPr>
      <p:scale>
        <a:sx n="100" d="100"/>
        <a:sy n="100" d="100"/>
      </p:scale>
      <p:origin x="0" y="51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176BB5-DCFE-4893-BA9E-FF521EA45671}" type="datetimeFigureOut">
              <a:rPr lang="fr-FR" smtClean="0"/>
              <a:t>02/03/2021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3F1669-F570-4FE6-9357-F706D7BEC1DD}" type="slidenum">
              <a:rPr lang="fr-FR" smtClean="0"/>
              <a:t>‹N°›</a:t>
            </a:fld>
            <a:endParaRPr lang="fr-FR"/>
          </a:p>
        </p:txBody>
      </p:sp>
    </p:spTree>
    <p:extLst>
      <p:ext uri="{BB962C8B-B14F-4D97-AF65-F5344CB8AC3E}">
        <p14:creationId xmlns:p14="http://schemas.microsoft.com/office/powerpoint/2010/main" val="3397218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5</a:t>
            </a:fld>
            <a:endParaRPr lang="fr-FR"/>
          </a:p>
        </p:txBody>
      </p:sp>
    </p:spTree>
    <p:extLst>
      <p:ext uri="{BB962C8B-B14F-4D97-AF65-F5344CB8AC3E}">
        <p14:creationId xmlns:p14="http://schemas.microsoft.com/office/powerpoint/2010/main" val="1849550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Les feuilles sont protégées pour éviter une modification accidentelle, mais la protection-</a:t>
            </a:r>
            <a:r>
              <a:rPr lang="fr-FR" sz="1200" kern="1200" dirty="0" err="1" smtClean="0">
                <a:solidFill>
                  <a:schemeClr val="tx1"/>
                </a:solidFill>
                <a:effectLst/>
                <a:latin typeface="+mn-lt"/>
                <a:ea typeface="+mn-ea"/>
                <a:cs typeface="+mn-cs"/>
              </a:rPr>
              <a:t>déprotection</a:t>
            </a:r>
            <a:r>
              <a:rPr lang="fr-FR" sz="1200" kern="1200" dirty="0" smtClean="0">
                <a:solidFill>
                  <a:schemeClr val="tx1"/>
                </a:solidFill>
                <a:effectLst/>
                <a:latin typeface="+mn-lt"/>
                <a:ea typeface="+mn-ea"/>
                <a:cs typeface="+mn-cs"/>
              </a:rPr>
              <a:t> se fait par un simple clic sur un bouton situé dans l’onglet « Sommaire »</a:t>
            </a:r>
          </a:p>
          <a:p>
            <a:r>
              <a:rPr lang="fr-FR" dirty="0" smtClean="0"/>
              <a:t>Lorsque la feuille est protégée, on ne peut accéder qu'aux cellules à remplir</a:t>
            </a:r>
          </a:p>
          <a:p>
            <a:r>
              <a:rPr lang="fr-FR" dirty="0" smtClean="0"/>
              <a:t>Il est préférable</a:t>
            </a:r>
            <a:r>
              <a:rPr lang="fr-FR" baseline="0" dirty="0" smtClean="0"/>
              <a:t> de laisser le classeur en mode protégé par défaut</a:t>
            </a:r>
            <a:endParaRPr lang="fr-FR" dirty="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16</a:t>
            </a:fld>
            <a:endParaRPr lang="fr-FR"/>
          </a:p>
        </p:txBody>
      </p:sp>
    </p:spTree>
    <p:extLst>
      <p:ext uri="{BB962C8B-B14F-4D97-AF65-F5344CB8AC3E}">
        <p14:creationId xmlns:p14="http://schemas.microsoft.com/office/powerpoint/2010/main" val="4172418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Les liens hypertexte permettent d’accéder directement aux rubriques concernées</a:t>
            </a:r>
          </a:p>
          <a:p>
            <a:r>
              <a:rPr lang="fr-FR" sz="1200" kern="1200" dirty="0" smtClean="0">
                <a:solidFill>
                  <a:schemeClr val="tx1"/>
                </a:solidFill>
                <a:effectLst/>
                <a:latin typeface="+mn-lt"/>
                <a:ea typeface="+mn-ea"/>
                <a:cs typeface="+mn-cs"/>
              </a:rPr>
              <a:t>Les notes et le taux de remplissage apparaissent automatiquement à mesure que l’on remplit les feuilles.</a:t>
            </a:r>
            <a:br>
              <a:rPr lang="fr-FR" sz="1200" kern="1200" dirty="0" smtClean="0">
                <a:solidFill>
                  <a:schemeClr val="tx1"/>
                </a:solidFill>
                <a:effectLst/>
                <a:latin typeface="+mn-lt"/>
                <a:ea typeface="+mn-ea"/>
                <a:cs typeface="+mn-cs"/>
              </a:rPr>
            </a:br>
            <a:endParaRPr lang="fr-FR" dirty="0" smtClean="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17</a:t>
            </a:fld>
            <a:endParaRPr lang="fr-FR"/>
          </a:p>
        </p:txBody>
      </p:sp>
    </p:spTree>
    <p:extLst>
      <p:ext uri="{BB962C8B-B14F-4D97-AF65-F5344CB8AC3E}">
        <p14:creationId xmlns:p14="http://schemas.microsoft.com/office/powerpoint/2010/main" val="3775964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 taux de remplissage est contrôlé automatiquement</a:t>
            </a:r>
          </a:p>
          <a:p>
            <a:pPr marL="171450" indent="-171450">
              <a:buFontTx/>
              <a:buChar char="-"/>
            </a:pPr>
            <a:r>
              <a:rPr lang="fr-FR" sz="1200" kern="1200" dirty="0" smtClean="0">
                <a:solidFill>
                  <a:schemeClr val="tx1"/>
                </a:solidFill>
                <a:effectLst/>
                <a:latin typeface="+mn-lt"/>
                <a:ea typeface="+mn-ea"/>
                <a:cs typeface="+mn-cs"/>
              </a:rPr>
              <a:t>Pour être certain</a:t>
            </a:r>
            <a:r>
              <a:rPr lang="fr-FR" sz="1200" kern="1200" baseline="0" dirty="0" smtClean="0">
                <a:solidFill>
                  <a:schemeClr val="tx1"/>
                </a:solidFill>
                <a:effectLst/>
                <a:latin typeface="+mn-lt"/>
                <a:ea typeface="+mn-ea"/>
                <a:cs typeface="+mn-cs"/>
              </a:rPr>
              <a:t> que tous le items ont été </a:t>
            </a:r>
            <a:r>
              <a:rPr lang="fr-FR" sz="1200" kern="1200" baseline="0" dirty="0" err="1" smtClean="0">
                <a:solidFill>
                  <a:schemeClr val="tx1"/>
                </a:solidFill>
                <a:effectLst/>
                <a:latin typeface="+mn-lt"/>
                <a:ea typeface="+mn-ea"/>
                <a:cs typeface="+mn-cs"/>
              </a:rPr>
              <a:t>remples</a:t>
            </a:r>
            <a:endParaRPr lang="fr-FR" sz="1200" kern="1200" baseline="0" dirty="0" smtClean="0">
              <a:solidFill>
                <a:schemeClr val="tx1"/>
              </a:solidFill>
              <a:effectLst/>
              <a:latin typeface="+mn-lt"/>
              <a:ea typeface="+mn-ea"/>
              <a:cs typeface="+mn-cs"/>
            </a:endParaRPr>
          </a:p>
          <a:p>
            <a:pPr marL="171450" indent="-171450">
              <a:buFontTx/>
              <a:buChar char="-"/>
            </a:pPr>
            <a:r>
              <a:rPr lang="fr-FR" sz="1200" kern="1200" dirty="0" smtClean="0">
                <a:solidFill>
                  <a:schemeClr val="tx1"/>
                </a:solidFill>
                <a:effectLst/>
                <a:latin typeface="+mn-lt"/>
                <a:ea typeface="+mn-ea"/>
                <a:cs typeface="+mn-cs"/>
              </a:rPr>
              <a:t>pour éviter qu'une mauvaise</a:t>
            </a:r>
            <a:r>
              <a:rPr lang="fr-FR" sz="1200" kern="1200" baseline="0" dirty="0" smtClean="0">
                <a:solidFill>
                  <a:schemeClr val="tx1"/>
                </a:solidFill>
                <a:effectLst/>
                <a:latin typeface="+mn-lt"/>
                <a:ea typeface="+mn-ea"/>
                <a:cs typeface="+mn-cs"/>
              </a:rPr>
              <a:t> note ne corresponde à un défaut de remplissage</a:t>
            </a:r>
            <a:endParaRPr lang="fr-FR" dirty="0" smtClean="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18</a:t>
            </a:fld>
            <a:endParaRPr lang="fr-FR"/>
          </a:p>
        </p:txBody>
      </p:sp>
    </p:spTree>
    <p:extLst>
      <p:ext uri="{BB962C8B-B14F-4D97-AF65-F5344CB8AC3E}">
        <p14:creationId xmlns:p14="http://schemas.microsoft.com/office/powerpoint/2010/main" val="3775964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a:t>
            </a:r>
            <a:r>
              <a:rPr lang="fr-FR" baseline="0" dirty="0" smtClean="0"/>
              <a:t> onglets bleus sont pour le GO, les onglets roses pour la SF, les autres onglets peuvent être remplis par les 2</a:t>
            </a:r>
          </a:p>
          <a:p>
            <a:r>
              <a:rPr lang="fr-FR" baseline="0" dirty="0" smtClean="0"/>
              <a:t>L’onglet sommaire se remplit automatiquement</a:t>
            </a:r>
          </a:p>
          <a:p>
            <a:r>
              <a:rPr lang="fr-FR" baseline="0" dirty="0" smtClean="0"/>
              <a:t>Les onglets Violence – écho –</a:t>
            </a:r>
            <a:r>
              <a:rPr lang="fr-FR" baseline="0" dirty="0" err="1" smtClean="0"/>
              <a:t>Cardiotoco</a:t>
            </a:r>
            <a:r>
              <a:rPr lang="fr-FR" baseline="0" dirty="0" smtClean="0"/>
              <a:t> et Douleur ne concernent que les maternités qui ont été concernées par la formation correspondante</a:t>
            </a:r>
          </a:p>
          <a:p>
            <a:endParaRPr lang="fr-FR" dirty="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19</a:t>
            </a:fld>
            <a:endParaRPr lang="fr-FR"/>
          </a:p>
        </p:txBody>
      </p:sp>
    </p:spTree>
    <p:extLst>
      <p:ext uri="{BB962C8B-B14F-4D97-AF65-F5344CB8AC3E}">
        <p14:creationId xmlns:p14="http://schemas.microsoft.com/office/powerpoint/2010/main" val="2558071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 onglet est très important</a:t>
            </a:r>
          </a:p>
          <a:p>
            <a:r>
              <a:rPr lang="fr-FR" dirty="0" smtClean="0"/>
              <a:t>La</a:t>
            </a:r>
            <a:r>
              <a:rPr lang="fr-FR" baseline="0" dirty="0" smtClean="0"/>
              <a:t> présence du personnel doit être évalué en équivalent Temps Plein, sur la base de 10 vacations de 4 h par semaine.</a:t>
            </a:r>
            <a:endParaRPr lang="fr-FR" dirty="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20</a:t>
            </a:fld>
            <a:endParaRPr lang="fr-FR"/>
          </a:p>
        </p:txBody>
      </p:sp>
    </p:spTree>
    <p:extLst>
      <p:ext uri="{BB962C8B-B14F-4D97-AF65-F5344CB8AC3E}">
        <p14:creationId xmlns:p14="http://schemas.microsoft.com/office/powerpoint/2010/main" val="2112552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 onglet fait</a:t>
            </a:r>
            <a:r>
              <a:rPr lang="fr-FR" baseline="0" dirty="0" smtClean="0"/>
              <a:t> le point </a:t>
            </a:r>
          </a:p>
          <a:p>
            <a:r>
              <a:rPr lang="fr-FR" baseline="0" dirty="0" smtClean="0"/>
              <a:t>  - des médicaments et consommables en stock (il s'agit du stock en pharmacie, non dans les services)</a:t>
            </a:r>
          </a:p>
          <a:p>
            <a:r>
              <a:rPr lang="fr-FR" baseline="0" dirty="0" smtClean="0"/>
              <a:t>  - des équipements et examens de labo disponibles</a:t>
            </a:r>
          </a:p>
          <a:p>
            <a:r>
              <a:rPr lang="fr-FR" baseline="0" dirty="0" smtClean="0"/>
              <a:t>  - de la banque de sang</a:t>
            </a:r>
          </a:p>
          <a:p>
            <a:r>
              <a:rPr lang="fr-FR" baseline="0" dirty="0" smtClean="0"/>
              <a:t>  - des dispositifs de stérilisation</a:t>
            </a:r>
            <a:endParaRPr lang="fr-FR" dirty="0" smtClean="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21</a:t>
            </a:fld>
            <a:endParaRPr lang="fr-FR"/>
          </a:p>
        </p:txBody>
      </p:sp>
    </p:spTree>
    <p:extLst>
      <p:ext uri="{BB962C8B-B14F-4D97-AF65-F5344CB8AC3E}">
        <p14:creationId xmlns:p14="http://schemas.microsoft.com/office/powerpoint/2010/main" val="2112552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a:t>
            </a:r>
            <a:r>
              <a:rPr lang="fr-FR" baseline="0" dirty="0" smtClean="0"/>
              <a:t> items documentés apparaitront automatiquement dans les onglets consacrés aux différents services (Consultations-Accouchements-</a:t>
            </a:r>
            <a:r>
              <a:rPr lang="fr-FR" baseline="0" dirty="0" err="1" smtClean="0"/>
              <a:t>PostPartum</a:t>
            </a:r>
            <a:r>
              <a:rPr lang="fr-FR" baseline="0" dirty="0" smtClean="0"/>
              <a:t> etc.)</a:t>
            </a:r>
          </a:p>
          <a:p>
            <a:endParaRPr lang="fr-FR" dirty="0" smtClean="0"/>
          </a:p>
          <a:p>
            <a:r>
              <a:rPr lang="fr-FR" dirty="0" smtClean="0"/>
              <a:t>Cette fonction permet de savoir si un médicament</a:t>
            </a:r>
            <a:r>
              <a:rPr lang="fr-FR" baseline="0" dirty="0" smtClean="0"/>
              <a:t> – absent dans le service – est présent dans les stocks</a:t>
            </a:r>
            <a:endParaRPr lang="fr-FR" dirty="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22</a:t>
            </a:fld>
            <a:endParaRPr lang="fr-FR"/>
          </a:p>
        </p:txBody>
      </p:sp>
    </p:spTree>
    <p:extLst>
      <p:ext uri="{BB962C8B-B14F-4D97-AF65-F5344CB8AC3E}">
        <p14:creationId xmlns:p14="http://schemas.microsoft.com/office/powerpoint/2010/main" val="2887620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Même remarque pour les équipements</a:t>
            </a:r>
            <a:r>
              <a:rPr lang="fr-FR" baseline="0" dirty="0" smtClean="0"/>
              <a:t> en stock</a:t>
            </a:r>
            <a:endParaRPr lang="fr-FR" dirty="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23</a:t>
            </a:fld>
            <a:endParaRPr lang="fr-FR"/>
          </a:p>
        </p:txBody>
      </p:sp>
    </p:spTree>
    <p:extLst>
      <p:ext uri="{BB962C8B-B14F-4D97-AF65-F5344CB8AC3E}">
        <p14:creationId xmlns:p14="http://schemas.microsoft.com/office/powerpoint/2010/main" val="2411192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équipements</a:t>
            </a:r>
            <a:r>
              <a:rPr lang="fr-FR" baseline="0" dirty="0" smtClean="0"/>
              <a:t> en stock apparaissent automatiquement dans les onglets des services</a:t>
            </a:r>
            <a:endParaRPr lang="fr-FR" dirty="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24</a:t>
            </a:fld>
            <a:endParaRPr lang="fr-FR"/>
          </a:p>
        </p:txBody>
      </p:sp>
    </p:spTree>
    <p:extLst>
      <p:ext uri="{BB962C8B-B14F-4D97-AF65-F5344CB8AC3E}">
        <p14:creationId xmlns:p14="http://schemas.microsoft.com/office/powerpoint/2010/main" val="2411192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Pour chaque</a:t>
            </a:r>
            <a:r>
              <a:rPr lang="fr-FR" sz="1200" kern="1200" baseline="0" dirty="0" smtClean="0">
                <a:solidFill>
                  <a:schemeClr val="tx1"/>
                </a:solidFill>
                <a:effectLst/>
                <a:latin typeface="+mn-lt"/>
                <a:ea typeface="+mn-ea"/>
                <a:cs typeface="+mn-cs"/>
              </a:rPr>
              <a:t> activité, </a:t>
            </a:r>
          </a:p>
          <a:p>
            <a:pPr marL="171450" indent="-171450">
              <a:buFontTx/>
              <a:buChar char="-"/>
            </a:pPr>
            <a:r>
              <a:rPr lang="fr-FR" sz="1200" kern="1200" baseline="0" dirty="0" smtClean="0">
                <a:solidFill>
                  <a:schemeClr val="tx1"/>
                </a:solidFill>
                <a:effectLst/>
                <a:latin typeface="+mn-lt"/>
                <a:ea typeface="+mn-ea"/>
                <a:cs typeface="+mn-cs"/>
              </a:rPr>
              <a:t>un chapitre concerne l'équipement (locaux-mobilier- matériel </a:t>
            </a:r>
            <a:r>
              <a:rPr lang="fr-FR" sz="1200" kern="1200" baseline="0" dirty="0" err="1" smtClean="0">
                <a:solidFill>
                  <a:schemeClr val="tx1"/>
                </a:solidFill>
                <a:effectLst/>
                <a:latin typeface="+mn-lt"/>
                <a:ea typeface="+mn-ea"/>
                <a:cs typeface="+mn-cs"/>
              </a:rPr>
              <a:t>bio-médical</a:t>
            </a:r>
            <a:r>
              <a:rPr lang="fr-FR" sz="1200" kern="1200" baseline="0" dirty="0" smtClean="0">
                <a:solidFill>
                  <a:schemeClr val="tx1"/>
                </a:solidFill>
                <a:effectLst/>
                <a:latin typeface="+mn-lt"/>
                <a:ea typeface="+mn-ea"/>
                <a:cs typeface="+mn-cs"/>
              </a:rPr>
              <a:t>) et les fournitures (médicaments-consommables) – Ce chapitre est noté "1"</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kern="1200" baseline="0" dirty="0" smtClean="0">
                <a:solidFill>
                  <a:schemeClr val="tx1"/>
                </a:solidFill>
                <a:effectLst/>
                <a:latin typeface="+mn-lt"/>
                <a:ea typeface="+mn-ea"/>
                <a:cs typeface="+mn-cs"/>
              </a:rPr>
              <a:t>un chapitre concerne les soins et la documentation – Ce chapitre est noté "2"</a:t>
            </a:r>
            <a:endParaRPr lang="fr-FR" dirty="0" smtClean="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26</a:t>
            </a:fld>
            <a:endParaRPr lang="fr-FR"/>
          </a:p>
        </p:txBody>
      </p:sp>
    </p:spTree>
    <p:extLst>
      <p:ext uri="{BB962C8B-B14F-4D97-AF65-F5344CB8AC3E}">
        <p14:creationId xmlns:p14="http://schemas.microsoft.com/office/powerpoint/2010/main" val="377596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6</a:t>
            </a:fld>
            <a:endParaRPr lang="fr-FR"/>
          </a:p>
        </p:txBody>
      </p:sp>
    </p:spTree>
    <p:extLst>
      <p:ext uri="{BB962C8B-B14F-4D97-AF65-F5344CB8AC3E}">
        <p14:creationId xmlns:p14="http://schemas.microsoft.com/office/powerpoint/2010/main" val="3094320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Pour la partie équipement et fournitures, les questions portent sur le caractère fonctionnel (</a:t>
            </a:r>
            <a:r>
              <a:rPr lang="fr-FR" sz="1200" kern="1200" dirty="0" err="1" smtClean="0">
                <a:solidFill>
                  <a:schemeClr val="tx1"/>
                </a:solidFill>
                <a:effectLst/>
                <a:latin typeface="+mn-lt"/>
                <a:ea typeface="+mn-ea"/>
                <a:cs typeface="+mn-cs"/>
              </a:rPr>
              <a:t>disponible+accessible+fonctionne</a:t>
            </a:r>
            <a:r>
              <a:rPr lang="fr-FR" sz="1200" kern="1200" dirty="0" smtClean="0">
                <a:solidFill>
                  <a:schemeClr val="tx1"/>
                </a:solidFill>
                <a:effectLst/>
                <a:latin typeface="+mn-lt"/>
                <a:ea typeface="+mn-ea"/>
                <a:cs typeface="+mn-cs"/>
              </a:rPr>
              <a:t>), la propreté ou la stérilité, et la quantité suffisante </a:t>
            </a:r>
          </a:p>
          <a:p>
            <a:r>
              <a:rPr lang="fr-FR" sz="1200" kern="1200" dirty="0" smtClean="0">
                <a:solidFill>
                  <a:schemeClr val="tx1"/>
                </a:solidFill>
                <a:effectLst/>
                <a:latin typeface="+mn-lt"/>
                <a:ea typeface="+mn-ea"/>
                <a:cs typeface="+mn-cs"/>
              </a:rPr>
              <a:t>3 types de réponse : Toujours, Généralement, Jamais</a:t>
            </a:r>
          </a:p>
          <a:p>
            <a:r>
              <a:rPr lang="fr-FR" sz="1200" kern="1200" dirty="0" smtClean="0">
                <a:solidFill>
                  <a:schemeClr val="tx1"/>
                </a:solidFill>
                <a:effectLst/>
                <a:latin typeface="+mn-lt"/>
                <a:ea typeface="+mn-ea"/>
                <a:cs typeface="+mn-cs"/>
              </a:rPr>
              <a:t>Les réponses sont cotées et donnent le résultat du score qui est affiché dans le sommaire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code couleur: seules</a:t>
            </a:r>
            <a:r>
              <a:rPr lang="fr-FR" sz="1200" kern="1200" baseline="0" dirty="0" smtClean="0">
                <a:solidFill>
                  <a:schemeClr val="tx1"/>
                </a:solidFill>
                <a:effectLst/>
                <a:latin typeface="+mn-lt"/>
                <a:ea typeface="+mn-ea"/>
                <a:cs typeface="+mn-cs"/>
              </a:rPr>
              <a:t> les cases jaunes sont à remplir</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27</a:t>
            </a:fld>
            <a:endParaRPr lang="fr-FR"/>
          </a:p>
        </p:txBody>
      </p:sp>
    </p:spTree>
    <p:extLst>
      <p:ext uri="{BB962C8B-B14F-4D97-AF65-F5344CB8AC3E}">
        <p14:creationId xmlns:p14="http://schemas.microsoft.com/office/powerpoint/2010/main" val="3775964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Pour la partie équipement et fournitures, les questions portent sur le caractère fonctionnel Pour la partie « Soins et Documentation », les 2 types de question sont « observée » et « documentée » (notée dans les</a:t>
            </a:r>
            <a:r>
              <a:rPr lang="fr-FR" sz="1200" kern="1200" baseline="0" dirty="0" smtClean="0">
                <a:solidFill>
                  <a:schemeClr val="tx1"/>
                </a:solidFill>
                <a:effectLst/>
                <a:latin typeface="+mn-lt"/>
                <a:ea typeface="+mn-ea"/>
                <a:cs typeface="+mn-cs"/>
              </a:rPr>
              <a:t> dossiers)</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3 types de réponse sont également possibles (Toujours, Généralement, Jamais)</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28</a:t>
            </a:fld>
            <a:endParaRPr lang="fr-FR"/>
          </a:p>
        </p:txBody>
      </p:sp>
    </p:spTree>
    <p:extLst>
      <p:ext uri="{BB962C8B-B14F-4D97-AF65-F5344CB8AC3E}">
        <p14:creationId xmlns:p14="http://schemas.microsoft.com/office/powerpoint/2010/main" val="3775964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 remplissage peut être accéléré en utilisant le bouton de remplissage rapide, qui met toutes les réponses sur "Toujours". </a:t>
            </a:r>
          </a:p>
          <a:p>
            <a:r>
              <a:rPr lang="fr-FR" sz="1200" kern="1200" dirty="0" smtClean="0">
                <a:solidFill>
                  <a:schemeClr val="tx1"/>
                </a:solidFill>
                <a:effectLst/>
                <a:latin typeface="+mn-lt"/>
                <a:ea typeface="+mn-ea"/>
                <a:cs typeface="+mn-cs"/>
              </a:rPr>
              <a:t>Il est toujours possible ensuite de rectifier les items non conformes</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29</a:t>
            </a:fld>
            <a:endParaRPr lang="fr-FR"/>
          </a:p>
        </p:txBody>
      </p:sp>
    </p:spTree>
    <p:extLst>
      <p:ext uri="{BB962C8B-B14F-4D97-AF65-F5344CB8AC3E}">
        <p14:creationId xmlns:p14="http://schemas.microsoft.com/office/powerpoint/2010/main" val="3775964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Une autre fonctionnalité utile est la possibilité de remettre à zéro le remplissage pour chaque feuille</a:t>
            </a:r>
          </a:p>
          <a:p>
            <a:r>
              <a:rPr lang="fr-FR" sz="1200" kern="1200" dirty="0" smtClean="0">
                <a:solidFill>
                  <a:schemeClr val="tx1"/>
                </a:solidFill>
                <a:effectLst/>
                <a:latin typeface="+mn-lt"/>
                <a:ea typeface="+mn-ea"/>
                <a:cs typeface="+mn-cs"/>
              </a:rPr>
              <a:t>Elle apparait dans chaque feuille comme un bouton à cliquer. Un message de confirmation évite les effacements accidentels</a:t>
            </a:r>
          </a:p>
          <a:p>
            <a:r>
              <a:rPr lang="fr-FR" sz="1200" kern="1200" dirty="0" smtClean="0">
                <a:solidFill>
                  <a:schemeClr val="tx1"/>
                </a:solidFill>
                <a:effectLst/>
                <a:latin typeface="+mn-lt"/>
                <a:ea typeface="+mn-ea"/>
                <a:cs typeface="+mn-cs"/>
              </a:rPr>
              <a:t>L’objectif de cette fonctionnalité est surtout de pouvoir s’entrainer facilement avec le tableur avant l’utilisation définitive. </a:t>
            </a:r>
          </a:p>
          <a:p>
            <a:r>
              <a:rPr lang="fr-FR" sz="1200" kern="1200" dirty="0" smtClean="0">
                <a:solidFill>
                  <a:schemeClr val="tx1"/>
                </a:solidFill>
                <a:effectLst/>
                <a:latin typeface="+mn-lt"/>
                <a:ea typeface="+mn-ea"/>
                <a:cs typeface="+mn-cs"/>
              </a:rPr>
              <a:t>Chaque feuille peut être remplie puis effacée autant de fois qu’on souhaite.</a:t>
            </a:r>
          </a:p>
          <a:p>
            <a:r>
              <a:rPr lang="fr-FR" sz="1200" kern="1200" dirty="0" smtClean="0">
                <a:solidFill>
                  <a:schemeClr val="tx1"/>
                </a:solidFill>
                <a:effectLst/>
                <a:latin typeface="+mn-lt"/>
                <a:ea typeface="+mn-ea"/>
                <a:cs typeface="+mn-cs"/>
              </a:rPr>
              <a:t>Attention,</a:t>
            </a:r>
            <a:r>
              <a:rPr lang="fr-FR" sz="1200" kern="1200" baseline="0" dirty="0" smtClean="0">
                <a:solidFill>
                  <a:schemeClr val="tx1"/>
                </a:solidFill>
                <a:effectLst/>
                <a:latin typeface="+mn-lt"/>
                <a:ea typeface="+mn-ea"/>
                <a:cs typeface="+mn-cs"/>
              </a:rPr>
              <a:t> l’effacement est définitif, on ne peut pas revenir en arrière sauf à quitter le classeur sans l’enregistrer (mais toutes les autres modifications sont perdues)</a:t>
            </a:r>
            <a:endParaRPr lang="fr-FR" sz="1200" kern="1200" dirty="0" smtClean="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30</a:t>
            </a:fld>
            <a:endParaRPr lang="fr-FR"/>
          </a:p>
        </p:txBody>
      </p:sp>
    </p:spTree>
    <p:extLst>
      <p:ext uri="{BB962C8B-B14F-4D97-AF65-F5344CB8AC3E}">
        <p14:creationId xmlns:p14="http://schemas.microsoft.com/office/powerpoint/2010/main" val="3775964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remplissage de cet onglet</a:t>
            </a:r>
            <a:r>
              <a:rPr lang="fr-FR" baseline="0" dirty="0" smtClean="0"/>
              <a:t> nécessite la compilation de la documentation de la structure de santé,</a:t>
            </a:r>
          </a:p>
          <a:p>
            <a:endParaRPr lang="fr-FR" baseline="0" dirty="0" smtClean="0"/>
          </a:p>
          <a:p>
            <a:r>
              <a:rPr lang="fr-FR" baseline="0" dirty="0" smtClean="0"/>
              <a:t>3 fonctions importantes:</a:t>
            </a:r>
          </a:p>
          <a:p>
            <a:pPr marL="171450" indent="-171450">
              <a:buFontTx/>
              <a:buChar char="-"/>
            </a:pPr>
            <a:r>
              <a:rPr lang="fr-FR" baseline="0" dirty="0" smtClean="0"/>
              <a:t>s'assurer du bon remplissage des dossiers et des registres</a:t>
            </a:r>
          </a:p>
          <a:p>
            <a:pPr marL="171450" indent="-171450">
              <a:buFontTx/>
              <a:buChar char="-"/>
            </a:pPr>
            <a:r>
              <a:rPr lang="fr-FR" baseline="0" dirty="0" smtClean="0"/>
              <a:t>Montrer que cette fonction est importante</a:t>
            </a:r>
          </a:p>
          <a:p>
            <a:pPr marL="171450" indent="-171450">
              <a:buFontTx/>
              <a:buChar char="-"/>
            </a:pPr>
            <a:r>
              <a:rPr lang="fr-FR" dirty="0" smtClean="0"/>
              <a:t>Pouvoir</a:t>
            </a:r>
            <a:r>
              <a:rPr lang="fr-FR" baseline="0" dirty="0" smtClean="0"/>
              <a:t> fournir des statistiques valides sur les complications et la mortalité maternelle et néo-natale</a:t>
            </a:r>
            <a:endParaRPr lang="fr-FR" dirty="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31</a:t>
            </a:fld>
            <a:endParaRPr lang="fr-FR"/>
          </a:p>
        </p:txBody>
      </p:sp>
    </p:spTree>
    <p:extLst>
      <p:ext uri="{BB962C8B-B14F-4D97-AF65-F5344CB8AC3E}">
        <p14:creationId xmlns:p14="http://schemas.microsoft.com/office/powerpoint/2010/main" val="3406906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 Le tableau SONU résume les principales fonctions, il se remplit automatiquement pour la partie de gauche. </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32</a:t>
            </a:fld>
            <a:endParaRPr lang="fr-FR"/>
          </a:p>
        </p:txBody>
      </p:sp>
    </p:spTree>
    <p:extLst>
      <p:ext uri="{BB962C8B-B14F-4D97-AF65-F5344CB8AC3E}">
        <p14:creationId xmlns:p14="http://schemas.microsoft.com/office/powerpoint/2010/main" val="3775964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Les cases jaunes sont à remplir, avec une liste déroulante :</a:t>
            </a:r>
          </a:p>
          <a:p>
            <a:r>
              <a:rPr lang="fr-FR" sz="1200" kern="1200" dirty="0" smtClean="0">
                <a:solidFill>
                  <a:schemeClr val="tx1"/>
                </a:solidFill>
                <a:effectLst/>
                <a:latin typeface="+mn-lt"/>
                <a:ea typeface="+mn-ea"/>
                <a:cs typeface="+mn-cs"/>
              </a:rPr>
              <a:t>1- Problème de disponibilité des ressources humaines: Insuffisance (ou absence totale) des professionnels de santé pour exécuter cette fonction</a:t>
            </a:r>
          </a:p>
          <a:p>
            <a:r>
              <a:rPr lang="fr-FR" sz="1200" kern="1200" dirty="0" smtClean="0">
                <a:solidFill>
                  <a:schemeClr val="tx1"/>
                </a:solidFill>
                <a:effectLst/>
                <a:latin typeface="+mn-lt"/>
                <a:ea typeface="+mn-ea"/>
                <a:cs typeface="+mn-cs"/>
              </a:rPr>
              <a:t>2- Problème de formation : Personnel non formé pour exécuter cette fonction</a:t>
            </a:r>
          </a:p>
          <a:p>
            <a:r>
              <a:rPr lang="fr-FR" sz="1200" kern="1200" dirty="0" smtClean="0">
                <a:solidFill>
                  <a:schemeClr val="tx1"/>
                </a:solidFill>
                <a:effectLst/>
                <a:latin typeface="+mn-lt"/>
                <a:ea typeface="+mn-ea"/>
                <a:cs typeface="+mn-cs"/>
              </a:rPr>
              <a:t>3- Problème d’équipements / matériel / médicaments: les équipements/ matériels / médicaments ne sont pas disponibles, ou non utilisables</a:t>
            </a:r>
          </a:p>
          <a:p>
            <a:r>
              <a:rPr lang="fr-FR" sz="1200" kern="1200" dirty="0" smtClean="0">
                <a:solidFill>
                  <a:schemeClr val="tx1"/>
                </a:solidFill>
                <a:effectLst/>
                <a:latin typeface="+mn-lt"/>
                <a:ea typeface="+mn-ea"/>
                <a:cs typeface="+mn-cs"/>
              </a:rPr>
              <a:t>4- Problème de politique/procédures : La politique nationale ou le niveau de l’établissement ne permet pas l’exécution de cette fonction</a:t>
            </a:r>
          </a:p>
          <a:p>
            <a:r>
              <a:rPr lang="fr-FR" sz="1200" kern="1200" dirty="0" smtClean="0">
                <a:solidFill>
                  <a:schemeClr val="tx1"/>
                </a:solidFill>
                <a:effectLst/>
                <a:latin typeface="+mn-lt"/>
                <a:ea typeface="+mn-ea"/>
                <a:cs typeface="+mn-cs"/>
              </a:rPr>
              <a:t>5- Problèmes de gestion : Les prestataires souhaitent être rémunérés pour exécuter cette fonction, procédures alternatives, ou manque de supervision</a:t>
            </a:r>
          </a:p>
          <a:p>
            <a:r>
              <a:rPr lang="fr-FR" sz="1200" kern="1200" dirty="0" smtClean="0">
                <a:solidFill>
                  <a:schemeClr val="tx1"/>
                </a:solidFill>
                <a:effectLst/>
                <a:latin typeface="+mn-lt"/>
                <a:ea typeface="+mn-ea"/>
                <a:cs typeface="+mn-cs"/>
              </a:rPr>
              <a:t>6- Pas d’indication : aucun cas ne s’est présenté au cours de cette période nécessitant l’exécution de cette fonction</a:t>
            </a:r>
          </a:p>
          <a:p>
            <a:r>
              <a:rPr lang="fr-FR" sz="1200" kern="1200" dirty="0" smtClean="0">
                <a:solidFill>
                  <a:schemeClr val="tx1"/>
                </a:solidFill>
                <a:effectLst/>
                <a:latin typeface="+mn-lt"/>
                <a:ea typeface="+mn-ea"/>
                <a:cs typeface="+mn-cs"/>
              </a:rPr>
              <a:t>7- Autres (préciser)</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commentaires</a:t>
            </a:r>
            <a:r>
              <a:rPr lang="fr-FR" sz="1200" kern="1200" baseline="0" dirty="0" smtClean="0">
                <a:solidFill>
                  <a:schemeClr val="tx1"/>
                </a:solidFill>
                <a:effectLst/>
                <a:latin typeface="+mn-lt"/>
                <a:ea typeface="+mn-ea"/>
                <a:cs typeface="+mn-cs"/>
              </a:rPr>
              <a:t> sont très importants, car cette grille résume les fonctions SONU</a:t>
            </a:r>
            <a:endParaRPr lang="fr-FR" dirty="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33</a:t>
            </a:fld>
            <a:endParaRPr lang="fr-FR"/>
          </a:p>
        </p:txBody>
      </p:sp>
    </p:spTree>
    <p:extLst>
      <p:ext uri="{BB962C8B-B14F-4D97-AF65-F5344CB8AC3E}">
        <p14:creationId xmlns:p14="http://schemas.microsoft.com/office/powerpoint/2010/main" val="2674838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 onglet fait le bilan général de la structure</a:t>
            </a:r>
            <a:r>
              <a:rPr lang="fr-FR" baseline="0" dirty="0" smtClean="0"/>
              <a:t> de santé</a:t>
            </a:r>
          </a:p>
          <a:p>
            <a:r>
              <a:rPr lang="fr-FR" baseline="0" dirty="0" smtClean="0"/>
              <a:t>Il doit être discuté lors de la réunion de restitution, et doit faire l'objet d'un consensus des "évaluateurs" et des "évalués".</a:t>
            </a:r>
            <a:endParaRPr lang="fr-FR" dirty="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34</a:t>
            </a:fld>
            <a:endParaRPr lang="fr-FR"/>
          </a:p>
        </p:txBody>
      </p:sp>
    </p:spTree>
    <p:extLst>
      <p:ext uri="{BB962C8B-B14F-4D97-AF65-F5344CB8AC3E}">
        <p14:creationId xmlns:p14="http://schemas.microsoft.com/office/powerpoint/2010/main" val="3787249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Méthodologie pour l’outil d’évaluation SONU</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Matériel : </a:t>
            </a:r>
            <a:endParaRPr lang="fr-FR"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smtClean="0">
                <a:solidFill>
                  <a:schemeClr val="tx1"/>
                </a:solidFill>
                <a:effectLst/>
                <a:latin typeface="+mn-lt"/>
                <a:ea typeface="+mn-ea"/>
                <a:cs typeface="+mn-cs"/>
              </a:rPr>
              <a:t>un ordinateur portable par évaluateur, si possible avec batterie de rechange, un exemplaire papier en cas de panne électrique, et une clé USB de sauvegarde (sauvegarder après chaque utilisation et garder la clé sur soi). </a:t>
            </a:r>
            <a:endParaRPr lang="fr-FR"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smtClean="0">
                <a:solidFill>
                  <a:schemeClr val="tx1"/>
                </a:solidFill>
                <a:effectLst/>
                <a:latin typeface="+mn-lt"/>
                <a:ea typeface="+mn-ea"/>
                <a:cs typeface="+mn-cs"/>
              </a:rPr>
              <a:t>Chacun ouvre un classeur EXCEL sur son portable</a:t>
            </a:r>
            <a:endParaRPr lang="fr-FR" sz="11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8D7265-8E90-4F94-82B1-C2E42AC743F5}" type="slidenum">
              <a:rPr lang="fr-FR" smtClean="0"/>
              <a:t>35</a:t>
            </a:fld>
            <a:endParaRPr lang="fr-FR"/>
          </a:p>
        </p:txBody>
      </p:sp>
    </p:spTree>
    <p:extLst>
      <p:ext uri="{BB962C8B-B14F-4D97-AF65-F5344CB8AC3E}">
        <p14:creationId xmlns:p14="http://schemas.microsoft.com/office/powerpoint/2010/main" val="1637363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085850" lvl="2" indent="-171450">
              <a:buFont typeface="Arial" panose="020B0604020202020204" pitchFamily="34" charset="0"/>
              <a:buChar char="•"/>
            </a:pPr>
            <a:r>
              <a:rPr lang="fr-FR" sz="1200" kern="1200" dirty="0" smtClean="0">
                <a:solidFill>
                  <a:schemeClr val="tx1"/>
                </a:solidFill>
                <a:effectLst/>
                <a:latin typeface="+mn-lt"/>
                <a:ea typeface="+mn-ea"/>
                <a:cs typeface="+mn-cs"/>
              </a:rPr>
              <a:t>Chaque évaluateur gère </a:t>
            </a:r>
            <a:r>
              <a:rPr lang="fr-FR" sz="1200" kern="1200" dirty="0" smtClean="0">
                <a:solidFill>
                  <a:schemeClr val="tx1"/>
                </a:solidFill>
                <a:effectLst/>
                <a:latin typeface="+mn-lt"/>
                <a:ea typeface="+mn-ea"/>
                <a:cs typeface="+mn-cs"/>
              </a:rPr>
              <a:t>les </a:t>
            </a:r>
            <a:r>
              <a:rPr lang="fr-FR" sz="1200" kern="1200" dirty="0" smtClean="0">
                <a:solidFill>
                  <a:schemeClr val="tx1"/>
                </a:solidFill>
                <a:effectLst/>
                <a:latin typeface="+mn-lt"/>
                <a:ea typeface="+mn-ea"/>
                <a:cs typeface="+mn-cs"/>
              </a:rPr>
              <a:t>feuilles en rapport avec son domaine d’évaluation, </a:t>
            </a:r>
          </a:p>
          <a:p>
            <a:pPr marL="1543050" lvl="3" indent="-171450">
              <a:buFont typeface="Arial" panose="020B0604020202020204" pitchFamily="34" charset="0"/>
              <a:buChar char="•"/>
            </a:pPr>
            <a:r>
              <a:rPr lang="fr-FR" sz="1200" kern="1200" dirty="0" smtClean="0">
                <a:solidFill>
                  <a:schemeClr val="tx1"/>
                </a:solidFill>
                <a:effectLst/>
                <a:latin typeface="+mn-lt"/>
                <a:ea typeface="+mn-ea"/>
                <a:cs typeface="+mn-cs"/>
              </a:rPr>
              <a:t>Par exemple la SF : accouchement </a:t>
            </a:r>
            <a:r>
              <a:rPr lang="fr-FR" sz="1200" kern="1200" dirty="0" smtClean="0">
                <a:solidFill>
                  <a:schemeClr val="tx1"/>
                </a:solidFill>
                <a:effectLst/>
                <a:latin typeface="+mn-lt"/>
                <a:ea typeface="+mn-ea"/>
                <a:cs typeface="+mn-cs"/>
              </a:rPr>
              <a:t>–</a:t>
            </a:r>
          </a:p>
          <a:p>
            <a:pPr marL="1543050" lvl="3" indent="-171450">
              <a:buFont typeface="Arial" panose="020B0604020202020204" pitchFamily="34" charset="0"/>
              <a:buChar char="•"/>
            </a:pPr>
            <a:r>
              <a:rPr lang="fr-FR" sz="1200" kern="1200" dirty="0" smtClean="0">
                <a:solidFill>
                  <a:schemeClr val="tx1"/>
                </a:solidFill>
                <a:effectLst/>
                <a:latin typeface="+mn-lt"/>
                <a:ea typeface="+mn-ea"/>
                <a:cs typeface="+mn-cs"/>
              </a:rPr>
              <a:t>le </a:t>
            </a:r>
            <a:r>
              <a:rPr lang="fr-FR" sz="1200" kern="1200" dirty="0" smtClean="0">
                <a:solidFill>
                  <a:schemeClr val="tx1"/>
                </a:solidFill>
                <a:effectLst/>
                <a:latin typeface="+mn-lt"/>
                <a:ea typeface="+mn-ea"/>
                <a:cs typeface="+mn-cs"/>
              </a:rPr>
              <a:t>classeur ne sera regroupé qu’en fin de parcours (voir annexes). </a:t>
            </a:r>
            <a:endParaRPr lang="fr-FR" sz="11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8D7265-8E90-4F94-82B1-C2E42AC743F5}" type="slidenum">
              <a:rPr lang="fr-FR" smtClean="0"/>
              <a:t>36</a:t>
            </a:fld>
            <a:endParaRPr lang="fr-FR"/>
          </a:p>
        </p:txBody>
      </p:sp>
    </p:spTree>
    <p:extLst>
      <p:ext uri="{BB962C8B-B14F-4D97-AF65-F5344CB8AC3E}">
        <p14:creationId xmlns:p14="http://schemas.microsoft.com/office/powerpoint/2010/main" val="186657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7</a:t>
            </a:fld>
            <a:endParaRPr lang="fr-FR"/>
          </a:p>
        </p:txBody>
      </p:sp>
    </p:spTree>
    <p:extLst>
      <p:ext uri="{BB962C8B-B14F-4D97-AF65-F5344CB8AC3E}">
        <p14:creationId xmlns:p14="http://schemas.microsoft.com/office/powerpoint/2010/main" val="379294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2"/>
            <a:r>
              <a:rPr lang="fr-FR" sz="1200" kern="1200" dirty="0" smtClean="0">
                <a:solidFill>
                  <a:schemeClr val="tx1"/>
                </a:solidFill>
                <a:effectLst/>
                <a:latin typeface="+mn-lt"/>
                <a:ea typeface="+mn-ea"/>
                <a:cs typeface="+mn-cs"/>
              </a:rPr>
              <a:t>Pour les parties techniques, débuter par la pharmacie, les stocks et le matériel en réserve (ceci permet de savoir si un équipement qui n’est pas dans les services de soins est en stock)</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8D7265-8E90-4F94-82B1-C2E42AC743F5}" type="slidenum">
              <a:rPr lang="fr-FR" smtClean="0"/>
              <a:t>37</a:t>
            </a:fld>
            <a:endParaRPr lang="fr-FR"/>
          </a:p>
        </p:txBody>
      </p:sp>
    </p:spTree>
    <p:extLst>
      <p:ext uri="{BB962C8B-B14F-4D97-AF65-F5344CB8AC3E}">
        <p14:creationId xmlns:p14="http://schemas.microsoft.com/office/powerpoint/2010/main" val="245988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2"/>
            <a:r>
              <a:rPr lang="fr-FR" sz="1200" kern="1200" dirty="0" smtClean="0">
                <a:solidFill>
                  <a:schemeClr val="tx1"/>
                </a:solidFill>
                <a:effectLst/>
                <a:latin typeface="+mn-lt"/>
                <a:ea typeface="+mn-ea"/>
                <a:cs typeface="+mn-cs"/>
              </a:rPr>
              <a:t>Pour les services de soins : il faut faire beaucoup de présence sur place pour voir le maximum d’actes.</a:t>
            </a:r>
            <a:endParaRPr lang="fr-FR" sz="1100" kern="1200" dirty="0" smtClean="0">
              <a:solidFill>
                <a:schemeClr val="tx1"/>
              </a:solidFill>
              <a:effectLst/>
              <a:latin typeface="+mn-lt"/>
              <a:ea typeface="+mn-ea"/>
              <a:cs typeface="+mn-cs"/>
            </a:endParaRPr>
          </a:p>
          <a:p>
            <a:pPr lvl="3"/>
            <a:r>
              <a:rPr lang="fr-FR" sz="1200" kern="1200" dirty="0" smtClean="0">
                <a:solidFill>
                  <a:schemeClr val="tx1"/>
                </a:solidFill>
                <a:effectLst/>
                <a:latin typeface="+mn-lt"/>
                <a:ea typeface="+mn-ea"/>
                <a:cs typeface="+mn-cs"/>
              </a:rPr>
              <a:t>Commencer par la salle de travail, surtout si l’activité est faible, puis le post-partum, puis les consultations</a:t>
            </a:r>
            <a:endParaRPr lang="fr-FR" sz="11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8D7265-8E90-4F94-82B1-C2E42AC743F5}" type="slidenum">
              <a:rPr lang="fr-FR" smtClean="0"/>
              <a:t>38</a:t>
            </a:fld>
            <a:endParaRPr lang="fr-FR"/>
          </a:p>
        </p:txBody>
      </p:sp>
    </p:spTree>
    <p:extLst>
      <p:ext uri="{BB962C8B-B14F-4D97-AF65-F5344CB8AC3E}">
        <p14:creationId xmlns:p14="http://schemas.microsoft.com/office/powerpoint/2010/main" val="2356744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tableur NomCentre_2</a:t>
            </a:r>
            <a:r>
              <a:rPr lang="fr-FR" baseline="0" dirty="0" smtClean="0"/>
              <a:t> recherche les données dans les classeurs GO et SF</a:t>
            </a:r>
          </a:p>
          <a:p>
            <a:r>
              <a:rPr lang="fr-FR" baseline="0" dirty="0" smtClean="0"/>
              <a:t>Pour les données concernant les GO (</a:t>
            </a:r>
            <a:r>
              <a:rPr lang="fr-FR" baseline="0" dirty="0" err="1" smtClean="0"/>
              <a:t>Bilan_RH</a:t>
            </a:r>
            <a:r>
              <a:rPr lang="fr-FR" baseline="0" dirty="0" smtClean="0"/>
              <a:t>, Pharmacie, Bloc etc..), il va chercher les données d’abord dans le classeur GO puis, si la donnée est absente, dans le classeur SF. </a:t>
            </a:r>
          </a:p>
          <a:p>
            <a:r>
              <a:rPr lang="fr-FR" baseline="0" dirty="0" smtClean="0"/>
              <a:t>De façon symétrique, il va chercher les données concernant les SF (Consultations , Accouchement…) dans le classeur SF, puis dans le classeur GO si la donnée est absente</a:t>
            </a:r>
            <a:endParaRPr lang="fr-FR" dirty="0" smtClean="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39</a:t>
            </a:fld>
            <a:endParaRPr lang="fr-FR"/>
          </a:p>
        </p:txBody>
      </p:sp>
    </p:spTree>
    <p:extLst>
      <p:ext uri="{BB962C8B-B14F-4D97-AF65-F5344CB8AC3E}">
        <p14:creationId xmlns:p14="http://schemas.microsoft.com/office/powerpoint/2010/main" val="3546601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tableur NomCentre_2</a:t>
            </a:r>
            <a:r>
              <a:rPr lang="fr-FR" baseline="0" dirty="0" smtClean="0"/>
              <a:t> recherche les données dans les classeurs GO et SF</a:t>
            </a:r>
          </a:p>
          <a:p>
            <a:r>
              <a:rPr lang="fr-FR" baseline="0" dirty="0" smtClean="0"/>
              <a:t>Pour les données concernant les GO (</a:t>
            </a:r>
            <a:r>
              <a:rPr lang="fr-FR" baseline="0" dirty="0" err="1" smtClean="0"/>
              <a:t>Bilan_RH</a:t>
            </a:r>
            <a:r>
              <a:rPr lang="fr-FR" baseline="0" dirty="0" smtClean="0"/>
              <a:t>, Pharmacie, Bloc etc..), il va chercher les données d’abord dans le classeur GO puis, si la donnée est absente, dans le classeur SF. </a:t>
            </a:r>
          </a:p>
          <a:p>
            <a:r>
              <a:rPr lang="fr-FR" baseline="0" dirty="0" smtClean="0"/>
              <a:t>De façon symétrique, il va chercher les données concernant les SF (Consultations , Accouchement…) dans le classeur SF, puis dans le classeur GO si la donnée est absente</a:t>
            </a:r>
            <a:endParaRPr lang="fr-FR" dirty="0" smtClean="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40</a:t>
            </a:fld>
            <a:endParaRPr lang="fr-FR"/>
          </a:p>
        </p:txBody>
      </p:sp>
    </p:spTree>
    <p:extLst>
      <p:ext uri="{BB962C8B-B14F-4D97-AF65-F5344CB8AC3E}">
        <p14:creationId xmlns:p14="http://schemas.microsoft.com/office/powerpoint/2010/main" val="2871815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8</a:t>
            </a:fld>
            <a:endParaRPr lang="fr-FR"/>
          </a:p>
        </p:txBody>
      </p:sp>
    </p:spTree>
    <p:extLst>
      <p:ext uri="{BB962C8B-B14F-4D97-AF65-F5344CB8AC3E}">
        <p14:creationId xmlns:p14="http://schemas.microsoft.com/office/powerpoint/2010/main" val="3408280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9</a:t>
            </a:fld>
            <a:endParaRPr lang="fr-FR"/>
          </a:p>
        </p:txBody>
      </p:sp>
    </p:spTree>
    <p:extLst>
      <p:ext uri="{BB962C8B-B14F-4D97-AF65-F5344CB8AC3E}">
        <p14:creationId xmlns:p14="http://schemas.microsoft.com/office/powerpoint/2010/main" val="682145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11</a:t>
            </a:fld>
            <a:endParaRPr lang="fr-FR"/>
          </a:p>
        </p:txBody>
      </p:sp>
    </p:spTree>
    <p:extLst>
      <p:ext uri="{BB962C8B-B14F-4D97-AF65-F5344CB8AC3E}">
        <p14:creationId xmlns:p14="http://schemas.microsoft.com/office/powerpoint/2010/main" val="115823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Tableur EXCEL</a:t>
            </a:r>
          </a:p>
          <a:p>
            <a:pPr lvl="0"/>
            <a:r>
              <a:rPr lang="fr-FR" sz="1200" kern="1200" dirty="0" smtClean="0">
                <a:solidFill>
                  <a:schemeClr val="tx1"/>
                </a:solidFill>
                <a:effectLst/>
                <a:latin typeface="+mn-lt"/>
                <a:ea typeface="+mn-ea"/>
                <a:cs typeface="+mn-cs"/>
              </a:rPr>
              <a:t>Avec zones non modifiables et zones à informer </a:t>
            </a:r>
          </a:p>
          <a:p>
            <a:pPr lvl="0"/>
            <a:r>
              <a:rPr lang="fr-FR" sz="1200" kern="1200" dirty="0" smtClean="0">
                <a:solidFill>
                  <a:schemeClr val="tx1"/>
                </a:solidFill>
                <a:effectLst/>
                <a:latin typeface="+mn-lt"/>
                <a:ea typeface="+mn-ea"/>
                <a:cs typeface="+mn-cs"/>
              </a:rPr>
              <a:t>Les items choisis sont regroupés dans 4 rubriques</a:t>
            </a:r>
          </a:p>
          <a:p>
            <a:pPr lvl="1"/>
            <a:r>
              <a:rPr lang="fr-FR" sz="1200" kern="1200" dirty="0" smtClean="0">
                <a:solidFill>
                  <a:schemeClr val="tx1"/>
                </a:solidFill>
                <a:effectLst/>
                <a:latin typeface="+mn-lt"/>
                <a:ea typeface="+mn-ea"/>
                <a:cs typeface="+mn-cs"/>
              </a:rPr>
              <a:t>Consultations externes</a:t>
            </a:r>
          </a:p>
          <a:p>
            <a:pPr lvl="1"/>
            <a:r>
              <a:rPr lang="fr-FR" sz="1200" kern="1200" dirty="0" smtClean="0">
                <a:solidFill>
                  <a:schemeClr val="tx1"/>
                </a:solidFill>
                <a:effectLst/>
                <a:latin typeface="+mn-lt"/>
                <a:ea typeface="+mn-ea"/>
                <a:cs typeface="+mn-cs"/>
              </a:rPr>
              <a:t>Accouchements</a:t>
            </a:r>
          </a:p>
          <a:p>
            <a:pPr lvl="1"/>
            <a:r>
              <a:rPr lang="fr-FR" sz="1200" kern="1200" dirty="0" smtClean="0">
                <a:solidFill>
                  <a:schemeClr val="tx1"/>
                </a:solidFill>
                <a:effectLst/>
                <a:latin typeface="+mn-lt"/>
                <a:ea typeface="+mn-ea"/>
                <a:cs typeface="+mn-cs"/>
              </a:rPr>
              <a:t>Post-Partum</a:t>
            </a:r>
          </a:p>
          <a:p>
            <a:pPr lvl="1"/>
            <a:r>
              <a:rPr lang="fr-FR" sz="1200" kern="1200" dirty="0" smtClean="0">
                <a:solidFill>
                  <a:schemeClr val="tx1"/>
                </a:solidFill>
                <a:effectLst/>
                <a:latin typeface="+mn-lt"/>
                <a:ea typeface="+mn-ea"/>
                <a:cs typeface="+mn-cs"/>
              </a:rPr>
              <a:t>Bloc Opératoire (facultatif pour les SONUB)</a:t>
            </a:r>
          </a:p>
          <a:p>
            <a:r>
              <a:rPr lang="fr-FR" sz="1200" kern="1200" dirty="0" smtClean="0">
                <a:solidFill>
                  <a:schemeClr val="tx1"/>
                </a:solidFill>
                <a:effectLst/>
                <a:latin typeface="+mn-lt"/>
                <a:ea typeface="+mn-ea"/>
                <a:cs typeface="+mn-cs"/>
              </a:rPr>
              <a:t>6 autres feuilles concernent les complications, les médicaments, l’équipement en stock et la gestion des ressources humaines, et un bilan global.</a:t>
            </a:r>
            <a:br>
              <a:rPr lang="fr-FR" sz="1200" kern="1200" dirty="0" smtClean="0">
                <a:solidFill>
                  <a:schemeClr val="tx1"/>
                </a:solidFill>
                <a:effectLst/>
                <a:latin typeface="+mn-lt"/>
                <a:ea typeface="+mn-ea"/>
                <a:cs typeface="+mn-cs"/>
              </a:rPr>
            </a:b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12</a:t>
            </a:fld>
            <a:endParaRPr lang="fr-FR"/>
          </a:p>
        </p:txBody>
      </p:sp>
    </p:spTree>
    <p:extLst>
      <p:ext uri="{BB962C8B-B14F-4D97-AF65-F5344CB8AC3E}">
        <p14:creationId xmlns:p14="http://schemas.microsoft.com/office/powerpoint/2010/main" val="377596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u="sng" kern="1200" dirty="0" smtClean="0">
                <a:solidFill>
                  <a:schemeClr val="tx1"/>
                </a:solidFill>
                <a:effectLst/>
                <a:latin typeface="+mn-lt"/>
                <a:ea typeface="+mn-ea"/>
                <a:cs typeface="+mn-cs"/>
              </a:rPr>
              <a:t>Il est préférable de remplir les grilles dans l’ordre où elles sont classées</a:t>
            </a:r>
            <a:endParaRPr lang="fr-FR" sz="1200" kern="1200" dirty="0" smtClean="0">
              <a:solidFill>
                <a:schemeClr val="tx1"/>
              </a:solidFill>
              <a:effectLst/>
              <a:latin typeface="+mn-lt"/>
              <a:ea typeface="+mn-ea"/>
              <a:cs typeface="+mn-cs"/>
            </a:endParaRPr>
          </a:p>
          <a:p>
            <a:pPr lvl="1"/>
            <a:r>
              <a:rPr lang="fr-FR" sz="1200" kern="1200" dirty="0" err="1" smtClean="0">
                <a:solidFill>
                  <a:schemeClr val="tx1"/>
                </a:solidFill>
                <a:effectLst/>
                <a:latin typeface="+mn-lt"/>
                <a:ea typeface="+mn-ea"/>
                <a:cs typeface="+mn-cs"/>
              </a:rPr>
              <a:t>Gestion_RH</a:t>
            </a:r>
            <a:r>
              <a:rPr lang="fr-FR" sz="1200" kern="1200" dirty="0" smtClean="0">
                <a:solidFill>
                  <a:schemeClr val="tx1"/>
                </a:solidFill>
                <a:effectLst/>
                <a:latin typeface="+mn-lt"/>
                <a:ea typeface="+mn-ea"/>
                <a:cs typeface="+mn-cs"/>
              </a:rPr>
              <a:t> : bilan du personnel en place et de l’organisation du travail</a:t>
            </a:r>
          </a:p>
          <a:p>
            <a:pPr lvl="1"/>
            <a:r>
              <a:rPr lang="fr-FR" sz="1200" kern="1200" dirty="0" smtClean="0">
                <a:solidFill>
                  <a:schemeClr val="tx1"/>
                </a:solidFill>
                <a:effectLst/>
                <a:latin typeface="+mn-lt"/>
                <a:ea typeface="+mn-ea"/>
                <a:cs typeface="+mn-cs"/>
              </a:rPr>
              <a:t>Pharma-Labo-</a:t>
            </a:r>
            <a:r>
              <a:rPr lang="fr-FR" sz="1200" kern="1200" dirty="0" err="1" smtClean="0">
                <a:solidFill>
                  <a:schemeClr val="tx1"/>
                </a:solidFill>
                <a:effectLst/>
                <a:latin typeface="+mn-lt"/>
                <a:ea typeface="+mn-ea"/>
                <a:cs typeface="+mn-cs"/>
              </a:rPr>
              <a:t>Stér</a:t>
            </a:r>
            <a:r>
              <a:rPr lang="fr-FR" sz="1200" kern="1200" dirty="0" smtClean="0">
                <a:solidFill>
                  <a:schemeClr val="tx1"/>
                </a:solidFill>
                <a:effectLst/>
                <a:latin typeface="+mn-lt"/>
                <a:ea typeface="+mn-ea"/>
                <a:cs typeface="+mn-cs"/>
              </a:rPr>
              <a:t> : bilan des médicaments et consommables en stock dans la pharmacie, des examens réalisés au laboratoire, et de la stérilisation des instruments. Les résultats de cette grille vont apparaitre automatiquement dans les grilles suivantes (Consultation – Accouchement – Bloc – post-partum). Ceci permet de savoir si un produit absent dans le service concerné reste disponible dans l’établissement)</a:t>
            </a:r>
          </a:p>
          <a:p>
            <a:pPr lvl="1"/>
            <a:r>
              <a:rPr lang="fr-FR" sz="1200" kern="1200" dirty="0" smtClean="0">
                <a:solidFill>
                  <a:schemeClr val="tx1"/>
                </a:solidFill>
                <a:effectLst/>
                <a:latin typeface="+mn-lt"/>
                <a:ea typeface="+mn-ea"/>
                <a:cs typeface="+mn-cs"/>
              </a:rPr>
              <a:t>Equipement en stock : même remarque que 2 = un équipement peut être indisponible dans un service mais stocké dans une réserve.</a:t>
            </a:r>
          </a:p>
          <a:p>
            <a:pPr lvl="1"/>
            <a:r>
              <a:rPr lang="fr-FR" sz="1200" kern="1200" dirty="0" smtClean="0">
                <a:solidFill>
                  <a:schemeClr val="tx1"/>
                </a:solidFill>
                <a:effectLst/>
                <a:latin typeface="+mn-lt"/>
                <a:ea typeface="+mn-ea"/>
                <a:cs typeface="+mn-cs"/>
              </a:rPr>
              <a:t>Consultation 1 = équipement et fournitures</a:t>
            </a:r>
          </a:p>
          <a:p>
            <a:pPr lvl="1"/>
            <a:r>
              <a:rPr lang="fr-FR" sz="1200" kern="1200" dirty="0" smtClean="0">
                <a:solidFill>
                  <a:schemeClr val="tx1"/>
                </a:solidFill>
                <a:effectLst/>
                <a:latin typeface="+mn-lt"/>
                <a:ea typeface="+mn-ea"/>
                <a:cs typeface="+mn-cs"/>
              </a:rPr>
              <a:t>Consultation 2 = soins et documentation</a:t>
            </a:r>
          </a:p>
          <a:p>
            <a:pPr lvl="1"/>
            <a:r>
              <a:rPr lang="fr-FR" sz="1200" kern="1200" dirty="0" smtClean="0">
                <a:solidFill>
                  <a:schemeClr val="tx1"/>
                </a:solidFill>
                <a:effectLst/>
                <a:latin typeface="+mn-lt"/>
                <a:ea typeface="+mn-ea"/>
                <a:cs typeface="+mn-cs"/>
              </a:rPr>
              <a:t>Accouchement 1 = équipement et fournitures</a:t>
            </a:r>
          </a:p>
          <a:p>
            <a:pPr lvl="1"/>
            <a:r>
              <a:rPr lang="fr-FR" sz="1200" kern="1200" dirty="0" smtClean="0">
                <a:solidFill>
                  <a:schemeClr val="tx1"/>
                </a:solidFill>
                <a:effectLst/>
                <a:latin typeface="+mn-lt"/>
                <a:ea typeface="+mn-ea"/>
                <a:cs typeface="+mn-cs"/>
              </a:rPr>
              <a:t>Accouchement 2 = soins et documentation</a:t>
            </a:r>
          </a:p>
          <a:p>
            <a:pPr lvl="1"/>
            <a:r>
              <a:rPr lang="fr-FR" sz="1200" kern="1200" dirty="0" smtClean="0">
                <a:solidFill>
                  <a:schemeClr val="tx1"/>
                </a:solidFill>
                <a:effectLst/>
                <a:latin typeface="+mn-lt"/>
                <a:ea typeface="+mn-ea"/>
                <a:cs typeface="+mn-cs"/>
              </a:rPr>
              <a:t>Post-partum 1 = équipement et fournitures</a:t>
            </a:r>
          </a:p>
          <a:p>
            <a:pPr lvl="1"/>
            <a:r>
              <a:rPr lang="fr-FR" sz="1200" kern="1200" dirty="0" smtClean="0">
                <a:solidFill>
                  <a:schemeClr val="tx1"/>
                </a:solidFill>
                <a:effectLst/>
                <a:latin typeface="+mn-lt"/>
                <a:ea typeface="+mn-ea"/>
                <a:cs typeface="+mn-cs"/>
              </a:rPr>
              <a:t>Post-partum 2 = soins et documentation</a:t>
            </a:r>
          </a:p>
          <a:p>
            <a:pPr lvl="1"/>
            <a:r>
              <a:rPr lang="fr-FR" sz="1200" kern="1200" dirty="0" smtClean="0">
                <a:solidFill>
                  <a:schemeClr val="tx1"/>
                </a:solidFill>
                <a:effectLst/>
                <a:latin typeface="+mn-lt"/>
                <a:ea typeface="+mn-ea"/>
                <a:cs typeface="+mn-cs"/>
              </a:rPr>
              <a:t>Bloc opératoire 1 = équipement et fournitures</a:t>
            </a:r>
          </a:p>
          <a:p>
            <a:pPr lvl="1"/>
            <a:r>
              <a:rPr lang="fr-FR" sz="1200" kern="1200" dirty="0" smtClean="0">
                <a:solidFill>
                  <a:schemeClr val="tx1"/>
                </a:solidFill>
                <a:effectLst/>
                <a:latin typeface="+mn-lt"/>
                <a:ea typeface="+mn-ea"/>
                <a:cs typeface="+mn-cs"/>
              </a:rPr>
              <a:t>Bloc opératoire 2 = soins et documentation</a:t>
            </a:r>
          </a:p>
          <a:p>
            <a:pPr lvl="1"/>
            <a:r>
              <a:rPr lang="fr-FR" sz="1200" kern="1200" dirty="0" smtClean="0">
                <a:solidFill>
                  <a:schemeClr val="tx1"/>
                </a:solidFill>
                <a:effectLst/>
                <a:latin typeface="+mn-lt"/>
                <a:ea typeface="+mn-ea"/>
                <a:cs typeface="+mn-cs"/>
              </a:rPr>
              <a:t>Complications : bilan des principales complications maternelles et néo-natales, et mortalité correspondante, sur les 6 derniers mois des registres</a:t>
            </a:r>
          </a:p>
          <a:p>
            <a:pPr lvl="1"/>
            <a:r>
              <a:rPr lang="fr-FR" sz="1200" i="0" kern="1200" dirty="0" smtClean="0">
                <a:solidFill>
                  <a:schemeClr val="tx1"/>
                </a:solidFill>
                <a:effectLst/>
                <a:latin typeface="+mn-lt"/>
                <a:ea typeface="+mn-ea"/>
                <a:cs typeface="+mn-cs"/>
              </a:rPr>
              <a:t>Bilan global</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 récapitulatif des principaux points forts, des principaux points faibles et des améliorations à apporter</a:t>
            </a:r>
          </a:p>
          <a:p>
            <a:endParaRPr lang="fr-FR" dirty="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13</a:t>
            </a:fld>
            <a:endParaRPr lang="fr-FR"/>
          </a:p>
        </p:txBody>
      </p:sp>
    </p:spTree>
    <p:extLst>
      <p:ext uri="{BB962C8B-B14F-4D97-AF65-F5344CB8AC3E}">
        <p14:creationId xmlns:p14="http://schemas.microsoft.com/office/powerpoint/2010/main" val="3775964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3F1669-F570-4FE6-9357-F706D7BEC1DD}" type="slidenum">
              <a:rPr lang="fr-FR" smtClean="0"/>
              <a:t>14</a:t>
            </a:fld>
            <a:endParaRPr lang="fr-FR"/>
          </a:p>
        </p:txBody>
      </p:sp>
    </p:spTree>
    <p:extLst>
      <p:ext uri="{BB962C8B-B14F-4D97-AF65-F5344CB8AC3E}">
        <p14:creationId xmlns:p14="http://schemas.microsoft.com/office/powerpoint/2010/main" val="3118447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Arrondir un rectangle avec un coin diagonal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fr-FR" smtClean="0"/>
              <a:t>Modifiez le style du titre</a:t>
            </a:r>
            <a:endParaRPr kumimoji="0" lang="en-US"/>
          </a:p>
        </p:txBody>
      </p:sp>
      <p:sp>
        <p:nvSpPr>
          <p:cNvPr id="9" name="Sous-titr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10" name="Espace réservé de la date 9"/>
          <p:cNvSpPr>
            <a:spLocks noGrp="1"/>
          </p:cNvSpPr>
          <p:nvPr>
            <p:ph type="dt" sz="half" idx="10"/>
          </p:nvPr>
        </p:nvSpPr>
        <p:spPr>
          <a:xfrm>
            <a:off x="5562600" y="6509004"/>
            <a:ext cx="3002280" cy="274320"/>
          </a:xfrm>
        </p:spPr>
        <p:txBody>
          <a:bodyPr vert="horz" rtlCol="0"/>
          <a:lstStyle/>
          <a:p>
            <a:fld id="{9647DDF5-E21C-4195-AA53-4329F55EE130}" type="datetimeFigureOut">
              <a:rPr lang="fr-FR" smtClean="0"/>
              <a:t>02/03/2021</a:t>
            </a:fld>
            <a:endParaRPr lang="fr-FR"/>
          </a:p>
        </p:txBody>
      </p:sp>
      <p:sp>
        <p:nvSpPr>
          <p:cNvPr id="11" name="Espace réservé du numéro de diapositive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6901DCC-85F2-460A-AA57-49F5FA616089}" type="slidenum">
              <a:rPr lang="fr-FR" smtClean="0"/>
              <a:t>‹N°›</a:t>
            </a:fld>
            <a:endParaRPr lang="fr-FR"/>
          </a:p>
        </p:txBody>
      </p:sp>
      <p:sp>
        <p:nvSpPr>
          <p:cNvPr id="12" name="Espace réservé du pied de page 11"/>
          <p:cNvSpPr>
            <a:spLocks noGrp="1"/>
          </p:cNvSpPr>
          <p:nvPr>
            <p:ph type="ftr" sz="quarter" idx="12"/>
          </p:nvPr>
        </p:nvSpPr>
        <p:spPr>
          <a:xfrm>
            <a:off x="1600200" y="6509004"/>
            <a:ext cx="3907464" cy="274320"/>
          </a:xfrm>
        </p:spPr>
        <p:txBody>
          <a:bodyPr vert="horz" rtlCol="0"/>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647DDF5-E21C-4195-AA53-4329F55EE130}" type="datetimeFigureOut">
              <a:rPr lang="fr-FR" smtClean="0"/>
              <a:t>02/03/2021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901DCC-85F2-460A-AA57-49F5FA616089}"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lgn="l">
              <a:defRPr/>
            </a:lvl1pPr>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647DDF5-E21C-4195-AA53-4329F55EE130}" type="datetimeFigureOut">
              <a:rPr lang="fr-FR" smtClean="0"/>
              <a:t>02/03/2021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901DCC-85F2-460A-AA57-49F5FA616089}"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647DDF5-E21C-4195-AA53-4329F55EE130}" type="datetimeFigureOut">
              <a:rPr lang="fr-FR" smtClean="0"/>
              <a:t>02/03/2021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901DCC-85F2-460A-AA57-49F5FA616089}"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8" name="Espace réservé de la date 7"/>
          <p:cNvSpPr>
            <a:spLocks noGrp="1"/>
          </p:cNvSpPr>
          <p:nvPr>
            <p:ph type="dt" sz="half" idx="10"/>
          </p:nvPr>
        </p:nvSpPr>
        <p:spPr>
          <a:xfrm>
            <a:off x="5562600" y="6513670"/>
            <a:ext cx="3002280" cy="274320"/>
          </a:xfrm>
        </p:spPr>
        <p:txBody>
          <a:bodyPr vert="horz" rtlCol="0"/>
          <a:lstStyle/>
          <a:p>
            <a:fld id="{9647DDF5-E21C-4195-AA53-4329F55EE130}" type="datetimeFigureOut">
              <a:rPr lang="fr-FR" smtClean="0"/>
              <a:t>02/03/2021</a:t>
            </a:fld>
            <a:endParaRPr lang="fr-FR"/>
          </a:p>
        </p:txBody>
      </p:sp>
      <p:sp>
        <p:nvSpPr>
          <p:cNvPr id="9" name="Espace réservé du numéro de diapositive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6901DCC-85F2-460A-AA57-49F5FA616089}" type="slidenum">
              <a:rPr lang="fr-FR" smtClean="0"/>
              <a:t>‹N°›</a:t>
            </a:fld>
            <a:endParaRPr lang="fr-FR"/>
          </a:p>
        </p:txBody>
      </p:sp>
      <p:sp>
        <p:nvSpPr>
          <p:cNvPr id="10" name="Espace réservé du pied de page 9"/>
          <p:cNvSpPr>
            <a:spLocks noGrp="1"/>
          </p:cNvSpPr>
          <p:nvPr>
            <p:ph type="ftr" sz="quarter" idx="12"/>
          </p:nvPr>
        </p:nvSpPr>
        <p:spPr>
          <a:xfrm>
            <a:off x="1600200" y="6513670"/>
            <a:ext cx="3907464" cy="274320"/>
          </a:xfrm>
        </p:spPr>
        <p:txBody>
          <a:bodyPr vert="horz" rtlCol="0"/>
          <a:lstStyle/>
          <a:p>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9647DDF5-E21C-4195-AA53-4329F55EE130}" type="datetimeFigureOut">
              <a:rPr lang="fr-FR" smtClean="0"/>
              <a:t>02/03/2021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41080" y="6514568"/>
            <a:ext cx="464288" cy="274320"/>
          </a:xfrm>
        </p:spPr>
        <p:txBody>
          <a:bodyPr/>
          <a:lstStyle/>
          <a:p>
            <a:fld id="{86901DCC-85F2-460A-AA57-49F5FA616089}" type="slidenum">
              <a:rPr lang="fr-FR" smtClean="0"/>
              <a:t>‹N°›</a:t>
            </a:fld>
            <a:endParaRPr lang="fr-F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re 1"/>
          <p:cNvSpPr>
            <a:spLocks noGrp="1"/>
          </p:cNvSpPr>
          <p:nvPr>
            <p:ph type="title"/>
          </p:nvPr>
        </p:nvSpPr>
        <p:spPr>
          <a:xfrm>
            <a:off x="457200" y="251948"/>
            <a:ext cx="8229600" cy="1143000"/>
          </a:xfrm>
        </p:spPr>
        <p:txBody>
          <a:bodyPr anchor="b"/>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9647DDF5-E21C-4195-AA53-4329F55EE130}" type="datetimeFigureOut">
              <a:rPr lang="fr-FR" smtClean="0"/>
              <a:t>02/03/2021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a:xfrm>
            <a:off x="8641080" y="6514568"/>
            <a:ext cx="464288" cy="274320"/>
          </a:xfrm>
        </p:spPr>
        <p:txBody>
          <a:bodyPr/>
          <a:lstStyle/>
          <a:p>
            <a:fld id="{86901DCC-85F2-460A-AA57-49F5FA616089}"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53218"/>
            <a:ext cx="8229600" cy="1143000"/>
          </a:xfrm>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9647DDF5-E21C-4195-AA53-4329F55EE130}" type="datetimeFigureOut">
              <a:rPr lang="fr-FR" smtClean="0"/>
              <a:t>02/03/2021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6901DCC-85F2-460A-AA57-49F5FA616089}" type="slidenum">
              <a:rPr lang="fr-FR" smtClean="0"/>
              <a:t>‹N°›</a:t>
            </a:fld>
            <a:endParaRPr lang="fr-F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47DDF5-E21C-4195-AA53-4329F55EE130}" type="datetimeFigureOut">
              <a:rPr lang="fr-FR" smtClean="0"/>
              <a:t>02/03/2021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6901DCC-85F2-460A-AA57-49F5FA61608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4963136" y="304800"/>
            <a:ext cx="3931920" cy="762000"/>
          </a:xfrm>
        </p:spPr>
        <p:txBody>
          <a:bodyPr anchor="b"/>
          <a:lstStyle>
            <a:lvl1pPr marL="0" algn="r">
              <a:buNone/>
              <a:defRPr sz="2000" b="1"/>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9" name="Espace réservé de la date 8"/>
          <p:cNvSpPr>
            <a:spLocks noGrp="1"/>
          </p:cNvSpPr>
          <p:nvPr>
            <p:ph type="dt" sz="half" idx="10"/>
          </p:nvPr>
        </p:nvSpPr>
        <p:spPr>
          <a:xfrm>
            <a:off x="5562600" y="6513670"/>
            <a:ext cx="3002280" cy="274320"/>
          </a:xfrm>
        </p:spPr>
        <p:txBody>
          <a:bodyPr vert="horz" rtlCol="0"/>
          <a:lstStyle/>
          <a:p>
            <a:fld id="{9647DDF5-E21C-4195-AA53-4329F55EE130}" type="datetimeFigureOut">
              <a:rPr lang="fr-FR" smtClean="0"/>
              <a:t>02/03/2021</a:t>
            </a:fld>
            <a:endParaRPr lang="fr-FR"/>
          </a:p>
        </p:txBody>
      </p:sp>
      <p:sp>
        <p:nvSpPr>
          <p:cNvPr id="10" name="Espace réservé du numéro de diapositive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6901DCC-85F2-460A-AA57-49F5FA616089}" type="slidenum">
              <a:rPr lang="fr-FR" smtClean="0"/>
              <a:t>‹N°›</a:t>
            </a:fld>
            <a:endParaRPr lang="fr-FR"/>
          </a:p>
        </p:txBody>
      </p:sp>
      <p:sp>
        <p:nvSpPr>
          <p:cNvPr id="11" name="Espace réservé du pied de page 10"/>
          <p:cNvSpPr>
            <a:spLocks noGrp="1"/>
          </p:cNvSpPr>
          <p:nvPr>
            <p:ph type="ftr" sz="quarter" idx="12"/>
          </p:nvPr>
        </p:nvSpPr>
        <p:spPr>
          <a:xfrm>
            <a:off x="1600200" y="6513670"/>
            <a:ext cx="3907464" cy="274320"/>
          </a:xfrm>
        </p:spPr>
        <p:txBody>
          <a:bodyPr vert="horz" rtlCol="0"/>
          <a:lstStyle/>
          <a:p>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040443" y="4724400"/>
            <a:ext cx="5486400" cy="664536"/>
          </a:xfrm>
        </p:spPr>
        <p:txBody>
          <a:bodyPr anchor="b"/>
          <a:lstStyle>
            <a:lvl1pPr marL="0" algn="r">
              <a:buNone/>
              <a:defRPr sz="2000" b="1"/>
            </a:lvl1pPr>
            <a:extLst/>
          </a:lstStyle>
          <a:p>
            <a:r>
              <a:rPr kumimoji="0" lang="fr-FR" smtClean="0"/>
              <a:t>Modifiez le style du titre</a:t>
            </a:r>
            <a:endParaRPr kumimoji="0" lang="en-US"/>
          </a:p>
        </p:txBody>
      </p:sp>
      <p:sp>
        <p:nvSpPr>
          <p:cNvPr id="4" name="Espace réservé du texte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13" name="Espace réservé pour une imag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8" name="Espace réservé de la date 7"/>
          <p:cNvSpPr>
            <a:spLocks noGrp="1"/>
          </p:cNvSpPr>
          <p:nvPr>
            <p:ph type="dt" sz="half" idx="10"/>
          </p:nvPr>
        </p:nvSpPr>
        <p:spPr>
          <a:xfrm>
            <a:off x="5562600" y="6509004"/>
            <a:ext cx="3002280" cy="274320"/>
          </a:xfrm>
        </p:spPr>
        <p:txBody>
          <a:bodyPr vert="horz" rtlCol="0"/>
          <a:lstStyle/>
          <a:p>
            <a:fld id="{9647DDF5-E21C-4195-AA53-4329F55EE130}" type="datetimeFigureOut">
              <a:rPr lang="fr-FR" smtClean="0"/>
              <a:t>02/03/2021</a:t>
            </a:fld>
            <a:endParaRPr lang="fr-FR"/>
          </a:p>
        </p:txBody>
      </p:sp>
      <p:sp>
        <p:nvSpPr>
          <p:cNvPr id="9" name="Espace réservé du numéro de diapositive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6901DCC-85F2-460A-AA57-49F5FA616089}" type="slidenum">
              <a:rPr lang="fr-FR" smtClean="0"/>
              <a:t>‹N°›</a:t>
            </a:fld>
            <a:endParaRPr lang="fr-FR"/>
          </a:p>
        </p:txBody>
      </p:sp>
      <p:sp>
        <p:nvSpPr>
          <p:cNvPr id="10" name="Espace réservé du pied de page 9"/>
          <p:cNvSpPr>
            <a:spLocks noGrp="1"/>
          </p:cNvSpPr>
          <p:nvPr>
            <p:ph type="ftr" sz="quarter" idx="12"/>
          </p:nvPr>
        </p:nvSpPr>
        <p:spPr>
          <a:xfrm>
            <a:off x="1600200" y="6509004"/>
            <a:ext cx="3907464" cy="274320"/>
          </a:xfrm>
        </p:spPr>
        <p:txBody>
          <a:bodyPr vert="horz"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Arrondir un rectangle avec un coin diagonal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du pied de page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fr-FR"/>
          </a:p>
        </p:txBody>
      </p:sp>
      <p:sp>
        <p:nvSpPr>
          <p:cNvPr id="14" name="Espace réservé de la date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9647DDF5-E21C-4195-AA53-4329F55EE130}" type="datetimeFigureOut">
              <a:rPr lang="fr-FR" smtClean="0"/>
              <a:t>02/03/2021</a:t>
            </a:fld>
            <a:endParaRPr lang="fr-FR"/>
          </a:p>
        </p:txBody>
      </p:sp>
      <p:sp>
        <p:nvSpPr>
          <p:cNvPr id="23" name="Espace réservé du numéro de diapositive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6901DCC-85F2-460A-AA57-49F5FA616089}" type="slidenum">
              <a:rPr lang="fr-FR" smtClean="0"/>
              <a:t>‹N°›</a:t>
            </a:fld>
            <a:endParaRPr lang="fr-FR"/>
          </a:p>
        </p:txBody>
      </p:sp>
      <p:sp>
        <p:nvSpPr>
          <p:cNvPr id="22" name="Espace réservé du titre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381001"/>
            <a:ext cx="8784976" cy="2209800"/>
          </a:xfrm>
          <a:solidFill>
            <a:schemeClr val="bg2">
              <a:lumMod val="75000"/>
            </a:schemeClr>
          </a:solidFill>
        </p:spPr>
        <p:txBody>
          <a:bodyPr>
            <a:normAutofit fontScale="90000"/>
          </a:bodyPr>
          <a:lstStyle/>
          <a:p>
            <a:pPr algn="ctr"/>
            <a:r>
              <a:rPr lang="fr-FR" sz="5100" b="1" dirty="0">
                <a:solidFill>
                  <a:srgbClr val="FFC000"/>
                </a:solidFill>
              </a:rPr>
              <a:t>L’outil d’évaluation </a:t>
            </a:r>
            <a:r>
              <a:rPr lang="fr-FR" sz="5100" b="1" dirty="0" smtClean="0">
                <a:solidFill>
                  <a:srgbClr val="FFC000"/>
                </a:solidFill>
              </a:rPr>
              <a:t>finale</a:t>
            </a:r>
            <a:br>
              <a:rPr lang="fr-FR" sz="5100" b="1" dirty="0" smtClean="0">
                <a:solidFill>
                  <a:srgbClr val="FFC000"/>
                </a:solidFill>
              </a:rPr>
            </a:br>
            <a:r>
              <a:rPr lang="fr-FR" sz="5100" b="1" dirty="0" smtClean="0">
                <a:solidFill>
                  <a:srgbClr val="FFC000"/>
                </a:solidFill>
              </a:rPr>
              <a:t>des SONU accompagnés</a:t>
            </a:r>
            <a:r>
              <a:rPr lang="fr-FR" dirty="0"/>
              <a:t/>
            </a:r>
            <a:br>
              <a:rPr lang="fr-FR" dirty="0"/>
            </a:br>
            <a:endParaRPr lang="fr-FR" dirty="0"/>
          </a:p>
        </p:txBody>
      </p:sp>
      <p:sp>
        <p:nvSpPr>
          <p:cNvPr id="3" name="Sous-titre 2"/>
          <p:cNvSpPr>
            <a:spLocks noGrp="1"/>
          </p:cNvSpPr>
          <p:nvPr>
            <p:ph type="subTitle" idx="1"/>
          </p:nvPr>
        </p:nvSpPr>
        <p:spPr>
          <a:xfrm>
            <a:off x="2267744" y="6021288"/>
            <a:ext cx="6560234" cy="609600"/>
          </a:xfrm>
          <a:solidFill>
            <a:schemeClr val="bg2">
              <a:lumMod val="75000"/>
            </a:schemeClr>
          </a:solidFill>
        </p:spPr>
        <p:txBody>
          <a:bodyPr/>
          <a:lstStyle/>
          <a:p>
            <a:r>
              <a:rPr lang="fr-FR" sz="2000" dirty="0"/>
              <a:t>Dr Philippe ARVIS pour GSF – mise à jour </a:t>
            </a:r>
            <a:r>
              <a:rPr lang="fr-FR" sz="2000" dirty="0" err="1" smtClean="0"/>
              <a:t>Fév</a:t>
            </a:r>
            <a:r>
              <a:rPr lang="fr-FR" sz="2000" dirty="0" smtClean="0"/>
              <a:t> 2021</a:t>
            </a:r>
            <a:endParaRPr lang="fr-FR" sz="2000" dirty="0"/>
          </a:p>
          <a:p>
            <a:endParaRPr lang="fr-FR" dirty="0"/>
          </a:p>
        </p:txBody>
      </p:sp>
    </p:spTree>
    <p:extLst>
      <p:ext uri="{BB962C8B-B14F-4D97-AF65-F5344CB8AC3E}">
        <p14:creationId xmlns:p14="http://schemas.microsoft.com/office/powerpoint/2010/main" val="1880963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44000" cy="706090"/>
          </a:xfrm>
          <a:solidFill>
            <a:schemeClr val="bg2">
              <a:lumMod val="75000"/>
            </a:schemeClr>
          </a:solidFill>
          <a:ln>
            <a:solidFill>
              <a:schemeClr val="tx1"/>
            </a:solidFill>
          </a:ln>
        </p:spPr>
        <p:txBody>
          <a:bodyPr>
            <a:noAutofit/>
          </a:bodyPr>
          <a:lstStyle/>
          <a:p>
            <a:pPr algn="ctr"/>
            <a:r>
              <a:rPr lang="fr-FR" sz="3200" dirty="0" smtClean="0"/>
              <a:t>L’évaluation des formations complémentaires</a:t>
            </a:r>
            <a:endParaRPr lang="fr-FR" sz="3200" dirty="0"/>
          </a:p>
        </p:txBody>
      </p:sp>
      <p:sp>
        <p:nvSpPr>
          <p:cNvPr id="3" name="Espace réservé du contenu 2"/>
          <p:cNvSpPr>
            <a:spLocks noGrp="1"/>
          </p:cNvSpPr>
          <p:nvPr>
            <p:ph idx="1"/>
          </p:nvPr>
        </p:nvSpPr>
        <p:spPr>
          <a:xfrm>
            <a:off x="0" y="1484784"/>
            <a:ext cx="9144000" cy="5112568"/>
          </a:xfrm>
          <a:solidFill>
            <a:schemeClr val="bg2">
              <a:lumMod val="75000"/>
            </a:schemeClr>
          </a:solidFill>
        </p:spPr>
        <p:txBody>
          <a:bodyPr>
            <a:normAutofit/>
          </a:bodyPr>
          <a:lstStyle/>
          <a:p>
            <a:r>
              <a:rPr lang="fr-FR" sz="2800" dirty="0" smtClean="0"/>
              <a:t>Pour les maternités qui ont bénéficié d’une formation complémentaire :</a:t>
            </a:r>
          </a:p>
          <a:p>
            <a:pPr lvl="1"/>
            <a:r>
              <a:rPr lang="fr-FR" sz="2400" dirty="0" smtClean="0"/>
              <a:t>Une grille supplémentaire d’évaluation pour chaque type de formation (Violences-Echographie-Cardiotocographe-Douleur) </a:t>
            </a:r>
          </a:p>
          <a:p>
            <a:pPr lvl="1"/>
            <a:r>
              <a:rPr lang="fr-FR" sz="2400" dirty="0" smtClean="0"/>
              <a:t>Ces grilles sont inclues dans l’outil d’évaluation finale, si la maternité a effectivement bénéficié de ces formations.</a:t>
            </a:r>
          </a:p>
        </p:txBody>
      </p:sp>
    </p:spTree>
    <p:extLst>
      <p:ext uri="{BB962C8B-B14F-4D97-AF65-F5344CB8AC3E}">
        <p14:creationId xmlns:p14="http://schemas.microsoft.com/office/powerpoint/2010/main" val="1644699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a:solidFill>
            <a:schemeClr val="bg2">
              <a:lumMod val="75000"/>
            </a:schemeClr>
          </a:solidFill>
          <a:ln>
            <a:solidFill>
              <a:schemeClr val="tx1"/>
            </a:solidFill>
          </a:ln>
        </p:spPr>
        <p:txBody>
          <a:bodyPr>
            <a:normAutofit fontScale="90000"/>
          </a:bodyPr>
          <a:lstStyle/>
          <a:p>
            <a:pPr algn="ctr"/>
            <a:r>
              <a:rPr lang="fr-FR" dirty="0" smtClean="0"/>
              <a:t>La synthèse par Centre</a:t>
            </a:r>
            <a:endParaRPr lang="fr-FR" dirty="0"/>
          </a:p>
        </p:txBody>
      </p:sp>
      <p:sp>
        <p:nvSpPr>
          <p:cNvPr id="3" name="Espace réservé du contenu 2"/>
          <p:cNvSpPr>
            <a:spLocks noGrp="1"/>
          </p:cNvSpPr>
          <p:nvPr>
            <p:ph idx="1"/>
          </p:nvPr>
        </p:nvSpPr>
        <p:spPr>
          <a:xfrm>
            <a:off x="0" y="1600200"/>
            <a:ext cx="8964488" cy="4997152"/>
          </a:xfrm>
          <a:solidFill>
            <a:schemeClr val="bg2">
              <a:lumMod val="75000"/>
            </a:schemeClr>
          </a:solidFill>
        </p:spPr>
        <p:txBody>
          <a:bodyPr>
            <a:normAutofit lnSpcReduction="10000"/>
          </a:bodyPr>
          <a:lstStyle/>
          <a:p>
            <a:r>
              <a:rPr lang="fr-FR" sz="2800" dirty="0" smtClean="0"/>
              <a:t>Pour chaque structure sanitaire: </a:t>
            </a:r>
          </a:p>
          <a:p>
            <a:pPr lvl="1"/>
            <a:r>
              <a:rPr lang="fr-FR" sz="2400" dirty="0" smtClean="0"/>
              <a:t>L’outil de synthèse est un classeur EXCEL, nommé « NomCentre_Total » qui compile automatiquement les données à partir des fichiers d’évaluation initiale </a:t>
            </a:r>
            <a:r>
              <a:rPr lang="fr-FR" sz="2400" dirty="0"/>
              <a:t>(</a:t>
            </a:r>
            <a:r>
              <a:rPr lang="fr-FR" sz="2400" dirty="0" smtClean="0"/>
              <a:t>NomCentre_1) et </a:t>
            </a:r>
            <a:r>
              <a:rPr lang="fr-FR" sz="2400" dirty="0"/>
              <a:t>finale (</a:t>
            </a:r>
            <a:r>
              <a:rPr lang="fr-FR" sz="2400" dirty="0" smtClean="0"/>
              <a:t>NomCentre_2) </a:t>
            </a:r>
            <a:br>
              <a:rPr lang="fr-FR" sz="2400" dirty="0" smtClean="0"/>
            </a:br>
            <a:endParaRPr lang="fr-FR" sz="2400" dirty="0" smtClean="0"/>
          </a:p>
          <a:p>
            <a:pPr lvl="1"/>
            <a:r>
              <a:rPr lang="fr-FR" sz="2400" dirty="0" smtClean="0"/>
              <a:t>Aucune intervention n’est nécessaire, le remplissage est automatique, sous condition que tous les classeurs soient présents dans le dossier « Maritime »;</a:t>
            </a:r>
          </a:p>
          <a:p>
            <a:pPr lvl="1"/>
            <a:r>
              <a:rPr lang="fr-FR" sz="2400" dirty="0" smtClean="0"/>
              <a:t>Lors de l’ouverture du classeur, accepter la demande de mise à jour des liaisons.</a:t>
            </a:r>
            <a:br>
              <a:rPr lang="fr-FR" sz="2400" dirty="0" smtClean="0"/>
            </a:br>
            <a:endParaRPr lang="fr-FR" sz="2400" dirty="0"/>
          </a:p>
          <a:p>
            <a:pPr lvl="1"/>
            <a:r>
              <a:rPr lang="fr-FR" sz="2400" dirty="0" smtClean="0"/>
              <a:t>L’outil de synthèse renseigne sur l’évolution des indicateurs avant/après programme MUSKOKA</a:t>
            </a:r>
          </a:p>
        </p:txBody>
      </p:sp>
    </p:spTree>
    <p:extLst>
      <p:ext uri="{BB962C8B-B14F-4D97-AF65-F5344CB8AC3E}">
        <p14:creationId xmlns:p14="http://schemas.microsoft.com/office/powerpoint/2010/main" val="369295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53536"/>
            <a:ext cx="8496944" cy="655184"/>
          </a:xfrm>
          <a:solidFill>
            <a:schemeClr val="bg2">
              <a:lumMod val="50000"/>
            </a:schemeClr>
          </a:solidFill>
        </p:spPr>
        <p:txBody>
          <a:bodyPr>
            <a:normAutofit fontScale="90000"/>
          </a:bodyPr>
          <a:lstStyle/>
          <a:p>
            <a:pPr algn="ctr"/>
            <a:r>
              <a:rPr lang="fr-FR" dirty="0" smtClean="0"/>
              <a:t>Les principes du tableur Excel</a:t>
            </a:r>
            <a:endParaRPr lang="fr-FR" dirty="0"/>
          </a:p>
        </p:txBody>
      </p:sp>
      <p:sp>
        <p:nvSpPr>
          <p:cNvPr id="3" name="Espace réservé du contenu 2"/>
          <p:cNvSpPr>
            <a:spLocks noGrp="1"/>
          </p:cNvSpPr>
          <p:nvPr>
            <p:ph idx="1"/>
          </p:nvPr>
        </p:nvSpPr>
        <p:spPr>
          <a:xfrm>
            <a:off x="107504" y="1340768"/>
            <a:ext cx="8856984" cy="5256584"/>
          </a:xfrm>
          <a:solidFill>
            <a:schemeClr val="bg2">
              <a:lumMod val="75000"/>
            </a:schemeClr>
          </a:solidFill>
        </p:spPr>
        <p:txBody>
          <a:bodyPr>
            <a:noAutofit/>
          </a:bodyPr>
          <a:lstStyle/>
          <a:p>
            <a:pPr marL="0" lvl="0" indent="0">
              <a:buNone/>
            </a:pPr>
            <a:endParaRPr lang="fr-FR" dirty="0" smtClean="0"/>
          </a:p>
          <a:p>
            <a:pPr lvl="0"/>
            <a:r>
              <a:rPr lang="fr-FR" dirty="0" smtClean="0"/>
              <a:t>zones </a:t>
            </a:r>
            <a:r>
              <a:rPr lang="fr-FR" dirty="0"/>
              <a:t>non modifiables et zones à </a:t>
            </a:r>
            <a:r>
              <a:rPr lang="fr-FR" dirty="0" smtClean="0"/>
              <a:t>informer</a:t>
            </a:r>
          </a:p>
          <a:p>
            <a:pPr lvl="1"/>
            <a:r>
              <a:rPr lang="fr-FR" dirty="0" smtClean="0"/>
              <a:t>Les zones à remplir sont en jaune</a:t>
            </a:r>
            <a:br>
              <a:rPr lang="fr-FR" dirty="0" smtClean="0"/>
            </a:br>
            <a:r>
              <a:rPr lang="fr-FR" dirty="0"/>
              <a:t> </a:t>
            </a:r>
          </a:p>
          <a:p>
            <a:pPr lvl="0"/>
            <a:r>
              <a:rPr lang="fr-FR" dirty="0" smtClean="0"/>
              <a:t>4 rubriques principales</a:t>
            </a:r>
            <a:endParaRPr lang="fr-FR" dirty="0"/>
          </a:p>
          <a:p>
            <a:pPr lvl="1"/>
            <a:r>
              <a:rPr lang="fr-FR" sz="2800" dirty="0"/>
              <a:t>Consultations externes</a:t>
            </a:r>
          </a:p>
          <a:p>
            <a:pPr lvl="1"/>
            <a:r>
              <a:rPr lang="fr-FR" sz="2800" dirty="0"/>
              <a:t>Accouchements</a:t>
            </a:r>
          </a:p>
          <a:p>
            <a:pPr lvl="1"/>
            <a:r>
              <a:rPr lang="fr-FR" sz="2800" dirty="0"/>
              <a:t>Post-Partum</a:t>
            </a:r>
          </a:p>
          <a:p>
            <a:pPr lvl="1"/>
            <a:r>
              <a:rPr lang="fr-FR" sz="2800" dirty="0"/>
              <a:t>Bloc Opératoire </a:t>
            </a:r>
            <a:r>
              <a:rPr lang="fr-FR" sz="2800" dirty="0" smtClean="0"/>
              <a:t>(SONUC)</a:t>
            </a:r>
            <a:endParaRPr lang="fr-FR" sz="2800" dirty="0"/>
          </a:p>
        </p:txBody>
      </p:sp>
    </p:spTree>
    <p:extLst>
      <p:ext uri="{BB962C8B-B14F-4D97-AF65-F5344CB8AC3E}">
        <p14:creationId xmlns:p14="http://schemas.microsoft.com/office/powerpoint/2010/main" val="3832430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53536"/>
            <a:ext cx="8496944" cy="655184"/>
          </a:xfrm>
          <a:solidFill>
            <a:schemeClr val="bg2">
              <a:lumMod val="50000"/>
            </a:schemeClr>
          </a:solidFill>
        </p:spPr>
        <p:txBody>
          <a:bodyPr>
            <a:normAutofit fontScale="90000"/>
          </a:bodyPr>
          <a:lstStyle/>
          <a:p>
            <a:pPr algn="ctr"/>
            <a:r>
              <a:rPr lang="fr-FR" dirty="0" smtClean="0"/>
              <a:t>Les principes du tableur Excel</a:t>
            </a:r>
            <a:endParaRPr lang="fr-FR" dirty="0"/>
          </a:p>
        </p:txBody>
      </p:sp>
      <p:sp>
        <p:nvSpPr>
          <p:cNvPr id="3" name="Espace réservé du contenu 2"/>
          <p:cNvSpPr>
            <a:spLocks noGrp="1"/>
          </p:cNvSpPr>
          <p:nvPr>
            <p:ph idx="1"/>
          </p:nvPr>
        </p:nvSpPr>
        <p:spPr>
          <a:xfrm>
            <a:off x="107504" y="980728"/>
            <a:ext cx="8856984" cy="5616624"/>
          </a:xfrm>
          <a:solidFill>
            <a:schemeClr val="bg2">
              <a:lumMod val="75000"/>
            </a:schemeClr>
          </a:solidFill>
        </p:spPr>
        <p:txBody>
          <a:bodyPr>
            <a:noAutofit/>
          </a:bodyPr>
          <a:lstStyle/>
          <a:p>
            <a:pPr marL="0" indent="0">
              <a:buNone/>
            </a:pPr>
            <a:r>
              <a:rPr lang="fr-FR" dirty="0"/>
              <a:t>6</a:t>
            </a:r>
            <a:r>
              <a:rPr lang="fr-FR" dirty="0" smtClean="0"/>
              <a:t> </a:t>
            </a:r>
            <a:r>
              <a:rPr lang="fr-FR" dirty="0"/>
              <a:t>autres feuilles </a:t>
            </a:r>
            <a:r>
              <a:rPr lang="fr-FR" dirty="0" smtClean="0"/>
              <a:t>(à remplir dans l'ordre):</a:t>
            </a:r>
            <a:br>
              <a:rPr lang="fr-FR" dirty="0" smtClean="0"/>
            </a:br>
            <a:endParaRPr lang="fr-FR" sz="1200" dirty="0" smtClean="0"/>
          </a:p>
          <a:p>
            <a:r>
              <a:rPr lang="fr-FR" dirty="0"/>
              <a:t>gestion des ressources humaines, </a:t>
            </a:r>
            <a:br>
              <a:rPr lang="fr-FR" dirty="0"/>
            </a:br>
            <a:endParaRPr lang="fr-FR" sz="1800" dirty="0"/>
          </a:p>
          <a:p>
            <a:r>
              <a:rPr lang="fr-FR" dirty="0" smtClean="0"/>
              <a:t>équipement en stock </a:t>
            </a:r>
            <a:br>
              <a:rPr lang="fr-FR" dirty="0" smtClean="0"/>
            </a:br>
            <a:endParaRPr lang="fr-FR" sz="1800" dirty="0" smtClean="0"/>
          </a:p>
          <a:p>
            <a:r>
              <a:rPr lang="fr-FR" dirty="0"/>
              <a:t>m</a:t>
            </a:r>
            <a:r>
              <a:rPr lang="fr-FR" dirty="0" smtClean="0"/>
              <a:t>édicaments / consommables, </a:t>
            </a:r>
            <a:br>
              <a:rPr lang="fr-FR" dirty="0" smtClean="0"/>
            </a:br>
            <a:endParaRPr lang="fr-FR" sz="1800" dirty="0" smtClean="0"/>
          </a:p>
          <a:p>
            <a:r>
              <a:rPr lang="fr-FR" dirty="0" smtClean="0"/>
              <a:t>complications,</a:t>
            </a:r>
            <a:br>
              <a:rPr lang="fr-FR" dirty="0" smtClean="0"/>
            </a:br>
            <a:endParaRPr lang="fr-FR" sz="1600" dirty="0" smtClean="0"/>
          </a:p>
          <a:p>
            <a:r>
              <a:rPr lang="fr-FR" dirty="0" smtClean="0"/>
              <a:t>Fonctions </a:t>
            </a:r>
            <a:r>
              <a:rPr lang="fr-FR" dirty="0"/>
              <a:t>SONU</a:t>
            </a:r>
            <a:r>
              <a:rPr lang="fr-FR" dirty="0" smtClean="0"/>
              <a:t/>
            </a:r>
            <a:br>
              <a:rPr lang="fr-FR" dirty="0" smtClean="0"/>
            </a:br>
            <a:endParaRPr lang="fr-FR" sz="1800" dirty="0" smtClean="0"/>
          </a:p>
          <a:p>
            <a:r>
              <a:rPr lang="fr-FR" dirty="0" smtClean="0"/>
              <a:t>bilan </a:t>
            </a:r>
            <a:r>
              <a:rPr lang="fr-FR" dirty="0"/>
              <a:t>global</a:t>
            </a:r>
            <a:r>
              <a:rPr lang="fr-FR" dirty="0" smtClean="0"/>
              <a:t>.</a:t>
            </a:r>
          </a:p>
        </p:txBody>
      </p:sp>
    </p:spTree>
    <p:extLst>
      <p:ext uri="{BB962C8B-B14F-4D97-AF65-F5344CB8AC3E}">
        <p14:creationId xmlns:p14="http://schemas.microsoft.com/office/powerpoint/2010/main" val="1494233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53536"/>
            <a:ext cx="8496944" cy="655184"/>
          </a:xfrm>
          <a:solidFill>
            <a:schemeClr val="bg2">
              <a:lumMod val="50000"/>
            </a:schemeClr>
          </a:solidFill>
        </p:spPr>
        <p:txBody>
          <a:bodyPr>
            <a:normAutofit fontScale="90000"/>
          </a:bodyPr>
          <a:lstStyle/>
          <a:p>
            <a:pPr algn="ctr"/>
            <a:r>
              <a:rPr lang="fr-FR" dirty="0" smtClean="0"/>
              <a:t>Les principes du tableur Excel</a:t>
            </a:r>
            <a:endParaRPr lang="fr-FR" dirty="0"/>
          </a:p>
        </p:txBody>
      </p:sp>
      <p:sp>
        <p:nvSpPr>
          <p:cNvPr id="3" name="Espace réservé du contenu 2"/>
          <p:cNvSpPr>
            <a:spLocks noGrp="1"/>
          </p:cNvSpPr>
          <p:nvPr>
            <p:ph idx="1"/>
          </p:nvPr>
        </p:nvSpPr>
        <p:spPr>
          <a:xfrm>
            <a:off x="107504" y="980728"/>
            <a:ext cx="8856984" cy="5616624"/>
          </a:xfrm>
          <a:solidFill>
            <a:schemeClr val="bg2">
              <a:lumMod val="75000"/>
            </a:schemeClr>
          </a:solidFill>
        </p:spPr>
        <p:txBody>
          <a:bodyPr>
            <a:noAutofit/>
          </a:bodyPr>
          <a:lstStyle/>
          <a:p>
            <a:pPr marL="0" indent="0">
              <a:buNone/>
            </a:pPr>
            <a:r>
              <a:rPr lang="fr-FR" dirty="0" smtClean="0"/>
              <a:t>5 feuilles supplémentaires ont été rajoutées :</a:t>
            </a:r>
            <a:br>
              <a:rPr lang="fr-FR" dirty="0" smtClean="0"/>
            </a:br>
            <a:endParaRPr lang="fr-FR" sz="1200" dirty="0" smtClean="0"/>
          </a:p>
          <a:p>
            <a:r>
              <a:rPr lang="fr-FR" dirty="0" smtClean="0"/>
              <a:t>Activité, </a:t>
            </a:r>
            <a:r>
              <a:rPr lang="fr-FR" dirty="0"/>
              <a:t/>
            </a:r>
            <a:br>
              <a:rPr lang="fr-FR" dirty="0"/>
            </a:br>
            <a:endParaRPr lang="fr-FR" sz="1800" dirty="0"/>
          </a:p>
          <a:p>
            <a:r>
              <a:rPr lang="fr-FR" dirty="0" smtClean="0"/>
              <a:t>Évaluation formation Violences</a:t>
            </a:r>
            <a:br>
              <a:rPr lang="fr-FR" dirty="0" smtClean="0"/>
            </a:br>
            <a:endParaRPr lang="fr-FR" sz="1800" dirty="0" smtClean="0"/>
          </a:p>
          <a:p>
            <a:r>
              <a:rPr lang="fr-FR" dirty="0"/>
              <a:t>Évaluation formation </a:t>
            </a:r>
            <a:r>
              <a:rPr lang="fr-FR" dirty="0" err="1" smtClean="0"/>
              <a:t>CardioTocographie</a:t>
            </a:r>
            <a:r>
              <a:rPr lang="fr-FR" dirty="0"/>
              <a:t/>
            </a:r>
            <a:br>
              <a:rPr lang="fr-FR" dirty="0"/>
            </a:br>
            <a:endParaRPr lang="fr-FR" sz="1800" dirty="0"/>
          </a:p>
          <a:p>
            <a:r>
              <a:rPr lang="fr-FR" dirty="0"/>
              <a:t>Évaluation formation </a:t>
            </a:r>
            <a:r>
              <a:rPr lang="fr-FR" dirty="0" smtClean="0"/>
              <a:t> Echographie</a:t>
            </a:r>
            <a:r>
              <a:rPr lang="fr-FR" dirty="0"/>
              <a:t/>
            </a:r>
            <a:br>
              <a:rPr lang="fr-FR" dirty="0"/>
            </a:br>
            <a:endParaRPr lang="fr-FR" sz="1800" dirty="0"/>
          </a:p>
          <a:p>
            <a:r>
              <a:rPr lang="fr-FR" dirty="0"/>
              <a:t>Évaluation formation </a:t>
            </a:r>
            <a:r>
              <a:rPr lang="fr-FR" dirty="0" smtClean="0"/>
              <a:t> Analgésie</a:t>
            </a:r>
          </a:p>
          <a:p>
            <a:endParaRPr lang="fr-FR" dirty="0"/>
          </a:p>
          <a:p>
            <a:pPr marL="0" indent="0">
              <a:buNone/>
            </a:pPr>
            <a:r>
              <a:rPr lang="fr-FR" dirty="0" smtClean="0"/>
              <a:t>Les onglets sur l’évaluation des formations ne concernent que les maternité concernées.</a:t>
            </a:r>
            <a:r>
              <a:rPr lang="fr-FR" dirty="0"/>
              <a:t/>
            </a:r>
            <a:br>
              <a:rPr lang="fr-FR" dirty="0"/>
            </a:br>
            <a:endParaRPr lang="fr-FR" sz="1800" dirty="0"/>
          </a:p>
        </p:txBody>
      </p:sp>
    </p:spTree>
    <p:extLst>
      <p:ext uri="{BB962C8B-B14F-4D97-AF65-F5344CB8AC3E}">
        <p14:creationId xmlns:p14="http://schemas.microsoft.com/office/powerpoint/2010/main" val="469155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Mode d'emploi </a:t>
            </a:r>
            <a:r>
              <a:rPr lang="fr-FR" dirty="0"/>
              <a:t/>
            </a:r>
            <a:br>
              <a:rPr lang="fr-FR" dirty="0"/>
            </a:br>
            <a:endParaRPr lang="fr-FR" dirty="0"/>
          </a:p>
        </p:txBody>
      </p:sp>
    </p:spTree>
    <p:extLst>
      <p:ext uri="{BB962C8B-B14F-4D97-AF65-F5344CB8AC3E}">
        <p14:creationId xmlns:p14="http://schemas.microsoft.com/office/powerpoint/2010/main" val="2675999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3536"/>
            <a:ext cx="8229600" cy="583176"/>
          </a:xfrm>
          <a:solidFill>
            <a:schemeClr val="bg2">
              <a:lumMod val="75000"/>
            </a:schemeClr>
          </a:solidFill>
        </p:spPr>
        <p:txBody>
          <a:bodyPr>
            <a:normAutofit fontScale="90000"/>
          </a:bodyPr>
          <a:lstStyle/>
          <a:p>
            <a:pPr algn="ctr"/>
            <a:r>
              <a:rPr lang="fr-FR" dirty="0" smtClean="0"/>
              <a:t>Protéger le classeur</a:t>
            </a:r>
            <a:endParaRPr lang="fr-FR" dirty="0"/>
          </a:p>
        </p:txBody>
      </p:sp>
      <p:sp>
        <p:nvSpPr>
          <p:cNvPr id="5" name="ZoneTexte 4"/>
          <p:cNvSpPr txBox="1"/>
          <p:nvPr/>
        </p:nvSpPr>
        <p:spPr>
          <a:xfrm>
            <a:off x="467544" y="5301208"/>
            <a:ext cx="8208912" cy="1384995"/>
          </a:xfrm>
          <a:prstGeom prst="rect">
            <a:avLst/>
          </a:prstGeom>
          <a:solidFill>
            <a:schemeClr val="bg2">
              <a:lumMod val="75000"/>
            </a:schemeClr>
          </a:solidFill>
        </p:spPr>
        <p:txBody>
          <a:bodyPr wrap="square" rtlCol="0">
            <a:spAutoFit/>
          </a:bodyPr>
          <a:lstStyle/>
          <a:p>
            <a:r>
              <a:rPr lang="fr-FR" sz="2800" dirty="0" smtClean="0"/>
              <a:t>Cliquer sur les icônes pour protéger ou déprotéger le classeur</a:t>
            </a:r>
          </a:p>
          <a:p>
            <a:r>
              <a:rPr lang="fr-FR" sz="2800" dirty="0" smtClean="0"/>
              <a:t>Les boutons sont dans l’onglet « Sommaire »</a:t>
            </a:r>
            <a:endParaRPr lang="fr-FR" sz="2800" dirty="0"/>
          </a:p>
        </p:txBody>
      </p:sp>
      <p:pic>
        <p:nvPicPr>
          <p:cNvPr id="3" name="Image 2"/>
          <p:cNvPicPr>
            <a:picLocks noChangeAspect="1"/>
          </p:cNvPicPr>
          <p:nvPr/>
        </p:nvPicPr>
        <p:blipFill>
          <a:blip r:embed="rId3"/>
          <a:stretch>
            <a:fillRect/>
          </a:stretch>
        </p:blipFill>
        <p:spPr>
          <a:xfrm>
            <a:off x="713310" y="1279634"/>
            <a:ext cx="6955033" cy="3244742"/>
          </a:xfrm>
          <a:prstGeom prst="rect">
            <a:avLst/>
          </a:prstGeom>
        </p:spPr>
      </p:pic>
    </p:spTree>
    <p:extLst>
      <p:ext uri="{BB962C8B-B14F-4D97-AF65-F5344CB8AC3E}">
        <p14:creationId xmlns:p14="http://schemas.microsoft.com/office/powerpoint/2010/main" val="1723719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53536"/>
            <a:ext cx="8496944" cy="655184"/>
          </a:xfrm>
          <a:solidFill>
            <a:schemeClr val="bg2">
              <a:lumMod val="50000"/>
            </a:schemeClr>
          </a:solidFill>
        </p:spPr>
        <p:txBody>
          <a:bodyPr>
            <a:normAutofit fontScale="90000"/>
          </a:bodyPr>
          <a:lstStyle/>
          <a:p>
            <a:pPr algn="ctr"/>
            <a:r>
              <a:rPr lang="fr-FR" dirty="0" smtClean="0"/>
              <a:t>Le sommaire</a:t>
            </a:r>
            <a:endParaRPr lang="fr-FR" dirty="0"/>
          </a:p>
        </p:txBody>
      </p:sp>
      <p:sp>
        <p:nvSpPr>
          <p:cNvPr id="3" name="Espace réservé du contenu 2"/>
          <p:cNvSpPr>
            <a:spLocks noGrp="1"/>
          </p:cNvSpPr>
          <p:nvPr>
            <p:ph idx="1"/>
          </p:nvPr>
        </p:nvSpPr>
        <p:spPr>
          <a:xfrm>
            <a:off x="107504" y="980728"/>
            <a:ext cx="8856984" cy="5616624"/>
          </a:xfrm>
        </p:spPr>
        <p:txBody>
          <a:bodyPr>
            <a:noAutofit/>
          </a:bodyPr>
          <a:lstStyle/>
          <a:p>
            <a:pPr marL="0" indent="0">
              <a:buNone/>
            </a:pPr>
            <a:r>
              <a:rPr lang="fr-FR" dirty="0" smtClean="0"/>
              <a:t>.</a:t>
            </a:r>
            <a:r>
              <a:rPr lang="fr-FR" dirty="0"/>
              <a:t/>
            </a:r>
            <a:br>
              <a:rPr lang="fr-FR" dirty="0"/>
            </a:br>
            <a:endParaRPr lang="fr-FR" sz="7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90" y="908720"/>
            <a:ext cx="8788028" cy="4471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28" y="6024746"/>
            <a:ext cx="8130197" cy="305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015" y="6028892"/>
            <a:ext cx="8947145" cy="307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112" y="5652803"/>
            <a:ext cx="8870509" cy="294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200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53536"/>
            <a:ext cx="8496944" cy="655184"/>
          </a:xfrm>
          <a:solidFill>
            <a:schemeClr val="bg2">
              <a:lumMod val="50000"/>
            </a:schemeClr>
          </a:solidFill>
        </p:spPr>
        <p:txBody>
          <a:bodyPr>
            <a:normAutofit fontScale="90000"/>
          </a:bodyPr>
          <a:lstStyle/>
          <a:p>
            <a:pPr algn="ctr"/>
            <a:r>
              <a:rPr lang="fr-FR" dirty="0" smtClean="0"/>
              <a:t>Le sommaire</a:t>
            </a:r>
            <a:endParaRPr lang="fr-FR" dirty="0"/>
          </a:p>
        </p:txBody>
      </p:sp>
      <p:sp>
        <p:nvSpPr>
          <p:cNvPr id="3" name="Espace réservé du contenu 2"/>
          <p:cNvSpPr>
            <a:spLocks noGrp="1"/>
          </p:cNvSpPr>
          <p:nvPr>
            <p:ph idx="1"/>
          </p:nvPr>
        </p:nvSpPr>
        <p:spPr>
          <a:xfrm>
            <a:off x="107504" y="980728"/>
            <a:ext cx="8856984" cy="5616624"/>
          </a:xfrm>
        </p:spPr>
        <p:txBody>
          <a:bodyPr>
            <a:noAutofit/>
          </a:bodyPr>
          <a:lstStyle/>
          <a:p>
            <a:pPr marL="0" indent="0">
              <a:buNone/>
            </a:pPr>
            <a:r>
              <a:rPr lang="fr-FR" dirty="0" smtClean="0"/>
              <a:t>.</a:t>
            </a:r>
            <a:r>
              <a:rPr lang="fr-FR" dirty="0"/>
              <a:t/>
            </a:r>
            <a:br>
              <a:rPr lang="fr-FR" dirty="0"/>
            </a:br>
            <a:endParaRPr lang="fr-FR" sz="7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04963"/>
            <a:ext cx="7776864" cy="582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504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4234" y="381001"/>
            <a:ext cx="8229600" cy="1823863"/>
          </a:xfrm>
        </p:spPr>
        <p:txBody>
          <a:bodyPr>
            <a:normAutofit/>
          </a:bodyPr>
          <a:lstStyle/>
          <a:p>
            <a:r>
              <a:rPr lang="fr-FR" dirty="0" smtClean="0"/>
              <a:t>Les onglets </a:t>
            </a:r>
            <a:r>
              <a:rPr lang="fr-FR" dirty="0"/>
              <a:t/>
            </a:r>
            <a:br>
              <a:rPr lang="fr-FR" dirty="0"/>
            </a:br>
            <a:endParaRPr lang="fr-FR" dirty="0"/>
          </a:p>
        </p:txBody>
      </p:sp>
      <p:pic>
        <p:nvPicPr>
          <p:cNvPr id="5" name="Image 4"/>
          <p:cNvPicPr>
            <a:picLocks noChangeAspect="1"/>
          </p:cNvPicPr>
          <p:nvPr/>
        </p:nvPicPr>
        <p:blipFill>
          <a:blip r:embed="rId3"/>
          <a:stretch>
            <a:fillRect/>
          </a:stretch>
        </p:blipFill>
        <p:spPr>
          <a:xfrm>
            <a:off x="1233805" y="2970658"/>
            <a:ext cx="6372225" cy="314325"/>
          </a:xfrm>
          <a:prstGeom prst="rect">
            <a:avLst/>
          </a:prstGeom>
        </p:spPr>
      </p:pic>
      <p:pic>
        <p:nvPicPr>
          <p:cNvPr id="7" name="Image 6"/>
          <p:cNvPicPr>
            <a:picLocks noChangeAspect="1"/>
          </p:cNvPicPr>
          <p:nvPr/>
        </p:nvPicPr>
        <p:blipFill>
          <a:blip r:embed="rId4"/>
          <a:stretch>
            <a:fillRect/>
          </a:stretch>
        </p:blipFill>
        <p:spPr>
          <a:xfrm>
            <a:off x="-19124" y="3700496"/>
            <a:ext cx="9245562" cy="350281"/>
          </a:xfrm>
          <a:prstGeom prst="rect">
            <a:avLst/>
          </a:prstGeom>
        </p:spPr>
      </p:pic>
      <p:pic>
        <p:nvPicPr>
          <p:cNvPr id="8" name="Image 7"/>
          <p:cNvPicPr>
            <a:picLocks noChangeAspect="1"/>
          </p:cNvPicPr>
          <p:nvPr/>
        </p:nvPicPr>
        <p:blipFill>
          <a:blip r:embed="rId5"/>
          <a:stretch>
            <a:fillRect/>
          </a:stretch>
        </p:blipFill>
        <p:spPr>
          <a:xfrm>
            <a:off x="536482" y="4405965"/>
            <a:ext cx="8134350" cy="400050"/>
          </a:xfrm>
          <a:prstGeom prst="rect">
            <a:avLst/>
          </a:prstGeom>
        </p:spPr>
      </p:pic>
      <p:pic>
        <p:nvPicPr>
          <p:cNvPr id="9" name="Image 8"/>
          <p:cNvPicPr>
            <a:picLocks noChangeAspect="1"/>
          </p:cNvPicPr>
          <p:nvPr/>
        </p:nvPicPr>
        <p:blipFill>
          <a:blip r:embed="rId6"/>
          <a:stretch>
            <a:fillRect/>
          </a:stretch>
        </p:blipFill>
        <p:spPr>
          <a:xfrm>
            <a:off x="1835696" y="5313046"/>
            <a:ext cx="4981575" cy="466725"/>
          </a:xfrm>
          <a:prstGeom prst="rect">
            <a:avLst/>
          </a:prstGeom>
        </p:spPr>
      </p:pic>
    </p:spTree>
    <p:extLst>
      <p:ext uri="{BB962C8B-B14F-4D97-AF65-F5344CB8AC3E}">
        <p14:creationId xmlns:p14="http://schemas.microsoft.com/office/powerpoint/2010/main" val="3660909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a:solidFill>
            <a:schemeClr val="bg2">
              <a:lumMod val="75000"/>
            </a:schemeClr>
          </a:solidFill>
          <a:ln>
            <a:solidFill>
              <a:schemeClr val="tx1"/>
            </a:solidFill>
          </a:ln>
        </p:spPr>
        <p:txBody>
          <a:bodyPr>
            <a:normAutofit fontScale="90000"/>
          </a:bodyPr>
          <a:lstStyle/>
          <a:p>
            <a:pPr algn="ctr"/>
            <a:r>
              <a:rPr lang="fr-FR" dirty="0" smtClean="0"/>
              <a:t>Principes</a:t>
            </a:r>
            <a:endParaRPr lang="fr-FR" dirty="0"/>
          </a:p>
        </p:txBody>
      </p:sp>
      <p:sp>
        <p:nvSpPr>
          <p:cNvPr id="3" name="Espace réservé du contenu 2"/>
          <p:cNvSpPr>
            <a:spLocks noGrp="1"/>
          </p:cNvSpPr>
          <p:nvPr>
            <p:ph idx="1"/>
          </p:nvPr>
        </p:nvSpPr>
        <p:spPr>
          <a:xfrm>
            <a:off x="179512" y="1600200"/>
            <a:ext cx="8507288" cy="4997152"/>
          </a:xfrm>
          <a:solidFill>
            <a:schemeClr val="bg2">
              <a:lumMod val="75000"/>
            </a:schemeClr>
          </a:solidFill>
        </p:spPr>
        <p:txBody>
          <a:bodyPr/>
          <a:lstStyle/>
          <a:p>
            <a:r>
              <a:rPr lang="fr-FR" dirty="0" smtClean="0"/>
              <a:t>Pour chaque structure sanitaire: </a:t>
            </a:r>
          </a:p>
          <a:p>
            <a:pPr lvl="1"/>
            <a:r>
              <a:rPr lang="fr-FR" dirty="0" smtClean="0"/>
              <a:t>L’outil d’évaluation initiale Excel déjà existant</a:t>
            </a:r>
          </a:p>
          <a:p>
            <a:pPr lvl="1"/>
            <a:r>
              <a:rPr lang="fr-FR" dirty="0" smtClean="0"/>
              <a:t>un outil EXCEL personnalisé, qui reprend les mêmes items que l’outil d’évaluation initiale</a:t>
            </a:r>
          </a:p>
          <a:p>
            <a:pPr lvl="1"/>
            <a:r>
              <a:rPr lang="fr-FR" dirty="0" smtClean="0"/>
              <a:t>Un outil de compilation des 2 outils, permettant une comparaison avant-après</a:t>
            </a:r>
            <a:br>
              <a:rPr lang="fr-FR" dirty="0" smtClean="0"/>
            </a:br>
            <a:endParaRPr lang="fr-FR" dirty="0" smtClean="0"/>
          </a:p>
          <a:p>
            <a:r>
              <a:rPr lang="fr-FR" dirty="0" smtClean="0"/>
              <a:t>Pour le projet MUSKOKA:</a:t>
            </a:r>
          </a:p>
          <a:p>
            <a:pPr lvl="1"/>
            <a:r>
              <a:rPr lang="fr-FR" dirty="0" smtClean="0"/>
              <a:t>Une compilation des données sur l’ensemble des Centres</a:t>
            </a:r>
          </a:p>
        </p:txBody>
      </p:sp>
    </p:spTree>
    <p:extLst>
      <p:ext uri="{BB962C8B-B14F-4D97-AF65-F5344CB8AC3E}">
        <p14:creationId xmlns:p14="http://schemas.microsoft.com/office/powerpoint/2010/main" val="53558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3536"/>
            <a:ext cx="8229600" cy="655184"/>
          </a:xfrm>
        </p:spPr>
        <p:txBody>
          <a:bodyPr>
            <a:normAutofit fontScale="90000"/>
          </a:bodyPr>
          <a:lstStyle/>
          <a:p>
            <a:endParaRPr lang="fr-FR"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0421" y="1196752"/>
            <a:ext cx="8899736" cy="580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1"/>
          <p:cNvSpPr txBox="1">
            <a:spLocks/>
          </p:cNvSpPr>
          <p:nvPr/>
        </p:nvSpPr>
        <p:spPr>
          <a:xfrm>
            <a:off x="395536" y="253536"/>
            <a:ext cx="8496944" cy="655184"/>
          </a:xfrm>
          <a:prstGeom prst="rect">
            <a:avLst/>
          </a:prstGeom>
          <a:solidFill>
            <a:schemeClr val="bg2">
              <a:lumMod val="50000"/>
            </a:schemeClr>
          </a:solidFill>
        </p:spPr>
        <p:txBody>
          <a:bodyPr rIns="91440" anchor="b">
            <a:normAutofit fontScale="90000" lnSpcReduction="10000"/>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r>
              <a:rPr lang="fr-FR" dirty="0" smtClean="0"/>
              <a:t>Onglet "Gestion RH"</a:t>
            </a:r>
            <a:endParaRPr lang="fr-FR" dirty="0"/>
          </a:p>
        </p:txBody>
      </p:sp>
    </p:spTree>
    <p:extLst>
      <p:ext uri="{BB962C8B-B14F-4D97-AF65-F5344CB8AC3E}">
        <p14:creationId xmlns:p14="http://schemas.microsoft.com/office/powerpoint/2010/main" val="2823336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3536"/>
            <a:ext cx="8229600" cy="655184"/>
          </a:xfrm>
        </p:spPr>
        <p:txBody>
          <a:bodyPr>
            <a:normAutofit fontScale="90000"/>
          </a:bodyPr>
          <a:lstStyle/>
          <a:p>
            <a:endParaRPr lang="fr-FR" dirty="0"/>
          </a:p>
        </p:txBody>
      </p:sp>
      <p:sp>
        <p:nvSpPr>
          <p:cNvPr id="5" name="Titre 1"/>
          <p:cNvSpPr txBox="1">
            <a:spLocks/>
          </p:cNvSpPr>
          <p:nvPr/>
        </p:nvSpPr>
        <p:spPr>
          <a:xfrm>
            <a:off x="395536" y="253536"/>
            <a:ext cx="8496944" cy="655184"/>
          </a:xfrm>
          <a:prstGeom prst="rect">
            <a:avLst/>
          </a:prstGeom>
          <a:solidFill>
            <a:schemeClr val="bg2">
              <a:lumMod val="50000"/>
            </a:schemeClr>
          </a:solidFill>
        </p:spPr>
        <p:txBody>
          <a:bodyPr rIns="91440" anchor="b">
            <a:normAutofit fontScale="90000" lnSpcReduction="10000"/>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r>
              <a:rPr lang="fr-FR" dirty="0" smtClean="0"/>
              <a:t>Onglet "Pharma-Labo-</a:t>
            </a:r>
            <a:r>
              <a:rPr lang="fr-FR" dirty="0" err="1" smtClean="0"/>
              <a:t>Ster</a:t>
            </a:r>
            <a:r>
              <a:rPr lang="fr-FR" dirty="0" smtClean="0"/>
              <a:t>"</a:t>
            </a:r>
            <a:endParaRPr lang="fr-FR" dirty="0"/>
          </a:p>
        </p:txBody>
      </p:sp>
      <p:sp>
        <p:nvSpPr>
          <p:cNvPr id="3" name="Espace réservé du contenu 2"/>
          <p:cNvSpPr>
            <a:spLocks noGrp="1"/>
          </p:cNvSpPr>
          <p:nvPr>
            <p:ph idx="1"/>
          </p:nvPr>
        </p:nvSpPr>
        <p:spPr/>
        <p:txBody>
          <a:bodyPr/>
          <a:lstStyle/>
          <a:p>
            <a:endParaRPr lang="fr-F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80728"/>
            <a:ext cx="8994658"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3744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2062" y="2172999"/>
            <a:ext cx="8727370" cy="288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1"/>
          <p:cNvSpPr txBox="1">
            <a:spLocks noGrp="1"/>
          </p:cNvSpPr>
          <p:nvPr>
            <p:ph type="title"/>
          </p:nvPr>
        </p:nvSpPr>
        <p:spPr>
          <a:xfrm>
            <a:off x="457200" y="253536"/>
            <a:ext cx="8229600" cy="727192"/>
          </a:xfrm>
          <a:prstGeom prst="rect">
            <a:avLst/>
          </a:prstGeom>
          <a:solidFill>
            <a:schemeClr val="bg2">
              <a:lumMod val="50000"/>
            </a:schemeClr>
          </a:solidFill>
        </p:spPr>
        <p:txBody>
          <a:bodyPr rIns="91440" anchor="b">
            <a:normAutofit fontScale="90000"/>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r>
              <a:rPr lang="fr-FR" dirty="0" smtClean="0"/>
              <a:t>Onglet "Pharma-Labo-</a:t>
            </a:r>
            <a:r>
              <a:rPr lang="fr-FR" dirty="0" err="1" smtClean="0"/>
              <a:t>Ster</a:t>
            </a:r>
            <a:r>
              <a:rPr lang="fr-FR" dirty="0" smtClean="0"/>
              <a:t>"</a:t>
            </a:r>
            <a:endParaRPr lang="fr-FR" dirty="0"/>
          </a:p>
        </p:txBody>
      </p:sp>
      <p:cxnSp>
        <p:nvCxnSpPr>
          <p:cNvPr id="6" name="Connecteur droit avec flèche 5"/>
          <p:cNvCxnSpPr/>
          <p:nvPr/>
        </p:nvCxnSpPr>
        <p:spPr>
          <a:xfrm>
            <a:off x="7596336" y="1700808"/>
            <a:ext cx="828675" cy="5715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813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669" y="1196752"/>
            <a:ext cx="895598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1"/>
          <p:cNvSpPr txBox="1">
            <a:spLocks noGrp="1"/>
          </p:cNvSpPr>
          <p:nvPr>
            <p:ph type="title"/>
          </p:nvPr>
        </p:nvSpPr>
        <p:spPr>
          <a:xfrm>
            <a:off x="457200" y="253536"/>
            <a:ext cx="8229600" cy="655184"/>
          </a:xfrm>
          <a:prstGeom prst="rect">
            <a:avLst/>
          </a:prstGeom>
          <a:solidFill>
            <a:schemeClr val="bg2">
              <a:lumMod val="50000"/>
            </a:schemeClr>
          </a:solidFill>
        </p:spPr>
        <p:txBody>
          <a:bodyPr rIns="91440" anchor="b">
            <a:normAutofit fontScale="90000"/>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r>
              <a:rPr lang="fr-FR" dirty="0" smtClean="0"/>
              <a:t>Onglet "Equipement en stock"</a:t>
            </a:r>
            <a:endParaRPr lang="fr-FR" dirty="0"/>
          </a:p>
        </p:txBody>
      </p:sp>
    </p:spTree>
    <p:extLst>
      <p:ext uri="{BB962C8B-B14F-4D97-AF65-F5344CB8AC3E}">
        <p14:creationId xmlns:p14="http://schemas.microsoft.com/office/powerpoint/2010/main" val="3436099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noGrp="1"/>
          </p:cNvSpPr>
          <p:nvPr>
            <p:ph type="title"/>
          </p:nvPr>
        </p:nvSpPr>
        <p:spPr>
          <a:xfrm>
            <a:off x="457200" y="253536"/>
            <a:ext cx="8229600" cy="655184"/>
          </a:xfrm>
          <a:prstGeom prst="rect">
            <a:avLst/>
          </a:prstGeom>
          <a:solidFill>
            <a:schemeClr val="bg2">
              <a:lumMod val="50000"/>
            </a:schemeClr>
          </a:solidFill>
        </p:spPr>
        <p:txBody>
          <a:bodyPr rIns="91440" anchor="b">
            <a:normAutofit fontScale="90000"/>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r>
              <a:rPr lang="fr-FR" dirty="0" smtClean="0"/>
              <a:t>Onglet "Equipement en stock"</a:t>
            </a:r>
            <a:endParaRPr lang="fr-FR" dirty="0"/>
          </a:p>
        </p:txBody>
      </p:sp>
      <p:sp>
        <p:nvSpPr>
          <p:cNvPr id="2" name="Espace réservé du contenu 1"/>
          <p:cNvSpPr>
            <a:spLocks noGrp="1"/>
          </p:cNvSpPr>
          <p:nvPr>
            <p:ph idx="1"/>
          </p:nvPr>
        </p:nvSpPr>
        <p:spPr/>
        <p:txBody>
          <a:bodyPr/>
          <a:lstStyle/>
          <a:p>
            <a:endParaRPr lang="fr-F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4" y="1628800"/>
            <a:ext cx="9144000" cy="30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cteur droit avec flèche 5"/>
          <p:cNvCxnSpPr/>
          <p:nvPr/>
        </p:nvCxnSpPr>
        <p:spPr>
          <a:xfrm>
            <a:off x="7812360" y="1196752"/>
            <a:ext cx="828675" cy="5715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091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4234" y="381001"/>
            <a:ext cx="8229600" cy="1823863"/>
          </a:xfrm>
        </p:spPr>
        <p:txBody>
          <a:bodyPr>
            <a:normAutofit/>
          </a:bodyPr>
          <a:lstStyle/>
          <a:p>
            <a:r>
              <a:rPr lang="fr-FR" dirty="0" smtClean="0"/>
              <a:t>Les onglets des services </a:t>
            </a:r>
            <a:r>
              <a:rPr lang="fr-FR" dirty="0"/>
              <a:t/>
            </a:r>
            <a:br>
              <a:rPr lang="fr-FR" dirty="0"/>
            </a:br>
            <a:endParaRPr lang="fr-F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726" y="2996952"/>
            <a:ext cx="6595933"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948" y="3976887"/>
            <a:ext cx="7272808" cy="632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025" y="4952547"/>
            <a:ext cx="6394310"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626" y="5936540"/>
            <a:ext cx="7114774" cy="62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452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53536"/>
            <a:ext cx="8496944" cy="655184"/>
          </a:xfrm>
          <a:solidFill>
            <a:schemeClr val="bg2">
              <a:lumMod val="50000"/>
            </a:schemeClr>
          </a:solidFill>
        </p:spPr>
        <p:txBody>
          <a:bodyPr>
            <a:normAutofit fontScale="90000"/>
          </a:bodyPr>
          <a:lstStyle/>
          <a:p>
            <a:pPr algn="ctr"/>
            <a:r>
              <a:rPr lang="fr-FR" dirty="0" smtClean="0"/>
              <a:t>Les 2 types d'onglets</a:t>
            </a:r>
            <a:endParaRPr lang="fr-FR" dirty="0"/>
          </a:p>
        </p:txBody>
      </p:sp>
      <p:sp>
        <p:nvSpPr>
          <p:cNvPr id="3" name="Espace réservé du contenu 2"/>
          <p:cNvSpPr>
            <a:spLocks noGrp="1"/>
          </p:cNvSpPr>
          <p:nvPr>
            <p:ph idx="1"/>
          </p:nvPr>
        </p:nvSpPr>
        <p:spPr>
          <a:xfrm>
            <a:off x="107504" y="980728"/>
            <a:ext cx="8856984" cy="5616624"/>
          </a:xfrm>
        </p:spPr>
        <p:txBody>
          <a:bodyPr>
            <a:noAutofit/>
          </a:bodyPr>
          <a:lstStyle/>
          <a:p>
            <a:pPr marL="0" indent="0">
              <a:buNone/>
            </a:pPr>
            <a:r>
              <a:rPr lang="fr-FR" dirty="0" smtClean="0"/>
              <a:t>.</a:t>
            </a:r>
            <a:r>
              <a:rPr lang="fr-FR" dirty="0"/>
              <a:t/>
            </a:r>
            <a:br>
              <a:rPr lang="fr-FR" dirty="0"/>
            </a:br>
            <a:endParaRPr lang="fr-FR" sz="7200"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161302"/>
            <a:ext cx="13546619" cy="465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575" y="833438"/>
            <a:ext cx="5276850"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dre 3"/>
          <p:cNvSpPr/>
          <p:nvPr/>
        </p:nvSpPr>
        <p:spPr>
          <a:xfrm>
            <a:off x="2123728" y="1700808"/>
            <a:ext cx="2952328" cy="504056"/>
          </a:xfrm>
          <a:prstGeom prst="fram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Cadre 9"/>
          <p:cNvSpPr/>
          <p:nvPr/>
        </p:nvSpPr>
        <p:spPr>
          <a:xfrm>
            <a:off x="2089004" y="3717032"/>
            <a:ext cx="2952328" cy="50405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Virage 10"/>
          <p:cNvSpPr/>
          <p:nvPr/>
        </p:nvSpPr>
        <p:spPr>
          <a:xfrm rot="16200000" flipH="1">
            <a:off x="-709842" y="3318169"/>
            <a:ext cx="4318117" cy="1368154"/>
          </a:xfrm>
          <a:prstGeom prst="bentArrow">
            <a:avLst>
              <a:gd name="adj1" fmla="val 25000"/>
              <a:gd name="adj2" fmla="val 5492"/>
              <a:gd name="adj3" fmla="val 25000"/>
              <a:gd name="adj4" fmla="val 43750"/>
            </a:avLst>
          </a:prstGeom>
          <a:solidFill>
            <a:schemeClr val="accent6">
              <a:lumMod val="50000"/>
            </a:schemeClr>
          </a:solid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Virage 16"/>
          <p:cNvSpPr/>
          <p:nvPr/>
        </p:nvSpPr>
        <p:spPr>
          <a:xfrm rot="19387629" flipH="1" flipV="1">
            <a:off x="3591982" y="4376875"/>
            <a:ext cx="2113420" cy="1278197"/>
          </a:xfrm>
          <a:prstGeom prst="bentArrow">
            <a:avLst>
              <a:gd name="adj1" fmla="val 25000"/>
              <a:gd name="adj2" fmla="val 5492"/>
              <a:gd name="adj3" fmla="val 25000"/>
              <a:gd name="adj4" fmla="val 43750"/>
            </a:avLst>
          </a:prstGeom>
          <a:solidFill>
            <a:schemeClr val="accent1">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074593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974" y="121578"/>
            <a:ext cx="8496944" cy="655184"/>
          </a:xfrm>
          <a:solidFill>
            <a:schemeClr val="bg2">
              <a:lumMod val="50000"/>
            </a:schemeClr>
          </a:solidFill>
        </p:spPr>
        <p:txBody>
          <a:bodyPr>
            <a:noAutofit/>
          </a:bodyPr>
          <a:lstStyle/>
          <a:p>
            <a:pPr algn="ctr"/>
            <a:r>
              <a:rPr lang="fr-FR" sz="3600" dirty="0" smtClean="0"/>
              <a:t>Les onglets Equipement et Fournitures</a:t>
            </a:r>
            <a:endParaRPr lang="fr-FR" sz="3600" dirty="0"/>
          </a:p>
        </p:txBody>
      </p:sp>
      <p:sp>
        <p:nvSpPr>
          <p:cNvPr id="3" name="Espace réservé du contenu 2"/>
          <p:cNvSpPr>
            <a:spLocks noGrp="1"/>
          </p:cNvSpPr>
          <p:nvPr>
            <p:ph idx="1"/>
          </p:nvPr>
        </p:nvSpPr>
        <p:spPr>
          <a:xfrm>
            <a:off x="107504" y="980728"/>
            <a:ext cx="8856984" cy="5616624"/>
          </a:xfrm>
        </p:spPr>
        <p:txBody>
          <a:bodyPr>
            <a:noAutofit/>
          </a:bodyPr>
          <a:lstStyle/>
          <a:p>
            <a:pPr marL="0" indent="0">
              <a:buNone/>
            </a:pPr>
            <a:r>
              <a:rPr lang="fr-FR" dirty="0" smtClean="0"/>
              <a:t>.</a:t>
            </a:r>
            <a:r>
              <a:rPr lang="fr-FR" dirty="0"/>
              <a:t/>
            </a:r>
            <a:br>
              <a:rPr lang="fr-FR" dirty="0"/>
            </a:br>
            <a:endParaRPr lang="fr-FR" sz="72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6309320"/>
            <a:ext cx="7023104"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452562"/>
            <a:ext cx="1085850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636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974" y="121578"/>
            <a:ext cx="8496944" cy="655184"/>
          </a:xfrm>
          <a:solidFill>
            <a:schemeClr val="bg2">
              <a:lumMod val="50000"/>
            </a:schemeClr>
          </a:solidFill>
        </p:spPr>
        <p:txBody>
          <a:bodyPr>
            <a:noAutofit/>
          </a:bodyPr>
          <a:lstStyle/>
          <a:p>
            <a:pPr algn="ctr"/>
            <a:r>
              <a:rPr lang="fr-FR" sz="3600" dirty="0" smtClean="0"/>
              <a:t>Les onglets Soins et Documentation</a:t>
            </a:r>
            <a:endParaRPr lang="fr-FR" sz="3600" dirty="0"/>
          </a:p>
        </p:txBody>
      </p:sp>
      <p:sp>
        <p:nvSpPr>
          <p:cNvPr id="3" name="Espace réservé du contenu 2"/>
          <p:cNvSpPr>
            <a:spLocks noGrp="1"/>
          </p:cNvSpPr>
          <p:nvPr>
            <p:ph idx="1"/>
          </p:nvPr>
        </p:nvSpPr>
        <p:spPr>
          <a:xfrm>
            <a:off x="107504" y="980728"/>
            <a:ext cx="8856984" cy="5616624"/>
          </a:xfrm>
        </p:spPr>
        <p:txBody>
          <a:bodyPr>
            <a:noAutofit/>
          </a:bodyPr>
          <a:lstStyle/>
          <a:p>
            <a:pPr marL="0" indent="0">
              <a:buNone/>
            </a:pPr>
            <a:r>
              <a:rPr lang="fr-FR" dirty="0" smtClean="0"/>
              <a:t>.</a:t>
            </a:r>
            <a:r>
              <a:rPr lang="fr-FR" dirty="0"/>
              <a:t/>
            </a:r>
            <a:br>
              <a:rPr lang="fr-FR" dirty="0"/>
            </a:br>
            <a:endParaRPr lang="fr-FR" sz="72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6309320"/>
            <a:ext cx="7023104"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36" y="980728"/>
            <a:ext cx="8951964" cy="5109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2367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974" y="121578"/>
            <a:ext cx="8496944" cy="655184"/>
          </a:xfrm>
          <a:solidFill>
            <a:schemeClr val="bg2">
              <a:lumMod val="50000"/>
            </a:schemeClr>
          </a:solidFill>
        </p:spPr>
        <p:txBody>
          <a:bodyPr>
            <a:noAutofit/>
          </a:bodyPr>
          <a:lstStyle/>
          <a:p>
            <a:pPr algn="ctr"/>
            <a:r>
              <a:rPr lang="fr-FR" sz="3600" dirty="0" smtClean="0"/>
              <a:t>Aide au remplissage</a:t>
            </a:r>
            <a:endParaRPr lang="fr-FR" sz="3600" dirty="0"/>
          </a:p>
        </p:txBody>
      </p:sp>
      <p:sp>
        <p:nvSpPr>
          <p:cNvPr id="3" name="Espace réservé du contenu 2"/>
          <p:cNvSpPr>
            <a:spLocks noGrp="1"/>
          </p:cNvSpPr>
          <p:nvPr>
            <p:ph idx="1"/>
          </p:nvPr>
        </p:nvSpPr>
        <p:spPr>
          <a:xfrm>
            <a:off x="107504" y="980728"/>
            <a:ext cx="8856984" cy="5616624"/>
          </a:xfrm>
        </p:spPr>
        <p:txBody>
          <a:bodyPr>
            <a:noAutofit/>
          </a:bodyPr>
          <a:lstStyle/>
          <a:p>
            <a:pPr marL="0" indent="0">
              <a:buNone/>
            </a:pPr>
            <a:r>
              <a:rPr lang="fr-FR" dirty="0" smtClean="0"/>
              <a:t>.</a:t>
            </a:r>
            <a:r>
              <a:rPr lang="fr-FR" dirty="0"/>
              <a:t/>
            </a:r>
            <a:br>
              <a:rPr lang="fr-FR" dirty="0"/>
            </a:br>
            <a:endParaRPr lang="fr-FR" sz="7200" dirty="0"/>
          </a:p>
        </p:txBody>
      </p:sp>
      <p:pic>
        <p:nvPicPr>
          <p:cNvPr id="6" name="Image 5"/>
          <p:cNvPicPr/>
          <p:nvPr/>
        </p:nvPicPr>
        <p:blipFill>
          <a:blip r:embed="rId3"/>
          <a:stretch>
            <a:fillRect/>
          </a:stretch>
        </p:blipFill>
        <p:spPr>
          <a:xfrm>
            <a:off x="251520" y="1124745"/>
            <a:ext cx="8784976" cy="4680520"/>
          </a:xfrm>
          <a:prstGeom prst="rect">
            <a:avLst/>
          </a:prstGeom>
        </p:spPr>
      </p:pic>
      <p:cxnSp>
        <p:nvCxnSpPr>
          <p:cNvPr id="7" name="Connecteur droit avec flèche 6"/>
          <p:cNvCxnSpPr/>
          <p:nvPr/>
        </p:nvCxnSpPr>
        <p:spPr>
          <a:xfrm>
            <a:off x="4427984" y="1700808"/>
            <a:ext cx="828675" cy="5715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05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5512368"/>
            <a:ext cx="8507288" cy="824955"/>
          </a:xfrm>
        </p:spPr>
        <p:txBody>
          <a:bodyPr>
            <a:normAutofit/>
          </a:bodyPr>
          <a:lstStyle/>
          <a:p>
            <a:pPr marL="0" indent="0" algn="ctr">
              <a:buNone/>
            </a:pPr>
            <a:r>
              <a:rPr lang="fr-FR" sz="2800" dirty="0" smtClean="0"/>
              <a:t>Structure des outils d’évaluation</a:t>
            </a:r>
            <a:endParaRPr lang="fr-FR" sz="2800" dirty="0"/>
          </a:p>
        </p:txBody>
      </p:sp>
      <p:sp>
        <p:nvSpPr>
          <p:cNvPr id="4" name="Rectangle 3"/>
          <p:cNvSpPr/>
          <p:nvPr/>
        </p:nvSpPr>
        <p:spPr>
          <a:xfrm>
            <a:off x="955761" y="1495477"/>
            <a:ext cx="129614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Évaluation  initiale</a:t>
            </a:r>
            <a:endParaRPr lang="fr-FR" dirty="0">
              <a:solidFill>
                <a:schemeClr val="tx1"/>
              </a:solidFill>
            </a:endParaRPr>
          </a:p>
        </p:txBody>
      </p:sp>
      <p:sp>
        <p:nvSpPr>
          <p:cNvPr id="5" name="Rectangle 4"/>
          <p:cNvSpPr/>
          <p:nvPr/>
        </p:nvSpPr>
        <p:spPr>
          <a:xfrm>
            <a:off x="2430455" y="1472715"/>
            <a:ext cx="1960054" cy="50405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Évaluation finale</a:t>
            </a:r>
          </a:p>
          <a:p>
            <a:pPr algn="ctr"/>
            <a:r>
              <a:rPr lang="fr-FR" sz="1200" dirty="0" smtClean="0">
                <a:solidFill>
                  <a:schemeClr val="tx1"/>
                </a:solidFill>
              </a:rPr>
              <a:t>Compilation automatique</a:t>
            </a:r>
            <a:endParaRPr lang="fr-FR" sz="1200" dirty="0">
              <a:solidFill>
                <a:schemeClr val="tx1"/>
              </a:solidFill>
            </a:endParaRPr>
          </a:p>
        </p:txBody>
      </p:sp>
      <p:sp>
        <p:nvSpPr>
          <p:cNvPr id="6" name="Rectangle 5"/>
          <p:cNvSpPr/>
          <p:nvPr/>
        </p:nvSpPr>
        <p:spPr>
          <a:xfrm>
            <a:off x="955760" y="2557678"/>
            <a:ext cx="2752144" cy="5040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Synthèse Centre A</a:t>
            </a:r>
          </a:p>
          <a:p>
            <a:pPr algn="ctr"/>
            <a:r>
              <a:rPr lang="fr-FR" sz="1200" dirty="0">
                <a:solidFill>
                  <a:schemeClr val="tx1"/>
                </a:solidFill>
              </a:rPr>
              <a:t>Compilation </a:t>
            </a:r>
            <a:r>
              <a:rPr lang="fr-FR" sz="1200" dirty="0" smtClean="0">
                <a:solidFill>
                  <a:schemeClr val="tx1"/>
                </a:solidFill>
              </a:rPr>
              <a:t>automatique</a:t>
            </a:r>
            <a:endParaRPr lang="fr-FR" dirty="0">
              <a:solidFill>
                <a:schemeClr val="tx1"/>
              </a:solidFill>
            </a:endParaRPr>
          </a:p>
        </p:txBody>
      </p:sp>
      <p:cxnSp>
        <p:nvCxnSpPr>
          <p:cNvPr id="13" name="Connecteur droit avec flèche 12"/>
          <p:cNvCxnSpPr/>
          <p:nvPr/>
        </p:nvCxnSpPr>
        <p:spPr>
          <a:xfrm>
            <a:off x="1674371" y="2094105"/>
            <a:ext cx="360040" cy="369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430455" y="3151661"/>
            <a:ext cx="1512168" cy="10081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2430455" y="2029905"/>
            <a:ext cx="612068" cy="433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275856" y="4437112"/>
            <a:ext cx="2448272" cy="50405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Synthèse générale</a:t>
            </a:r>
          </a:p>
          <a:p>
            <a:pPr algn="ctr"/>
            <a:r>
              <a:rPr lang="fr-FR" sz="1200" dirty="0">
                <a:solidFill>
                  <a:schemeClr val="tx1"/>
                </a:solidFill>
              </a:rPr>
              <a:t>Compilation </a:t>
            </a:r>
            <a:r>
              <a:rPr lang="fr-FR" sz="1200" dirty="0" smtClean="0">
                <a:solidFill>
                  <a:schemeClr val="tx1"/>
                </a:solidFill>
              </a:rPr>
              <a:t>automatique</a:t>
            </a:r>
            <a:endParaRPr lang="fr-FR" dirty="0">
              <a:solidFill>
                <a:schemeClr val="tx1"/>
              </a:solidFill>
            </a:endParaRPr>
          </a:p>
        </p:txBody>
      </p:sp>
      <p:cxnSp>
        <p:nvCxnSpPr>
          <p:cNvPr id="24" name="Connecteur droit avec flèche 23"/>
          <p:cNvCxnSpPr/>
          <p:nvPr/>
        </p:nvCxnSpPr>
        <p:spPr>
          <a:xfrm>
            <a:off x="5166759" y="2126205"/>
            <a:ext cx="360040" cy="369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4734711" y="3141324"/>
            <a:ext cx="1021784" cy="101844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6019660" y="2094105"/>
            <a:ext cx="612068" cy="433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723516" y="1495477"/>
            <a:ext cx="129614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Évaluation  initiale</a:t>
            </a:r>
            <a:endParaRPr lang="fr-FR" dirty="0">
              <a:solidFill>
                <a:schemeClr val="tx1"/>
              </a:solidFill>
            </a:endParaRPr>
          </a:p>
        </p:txBody>
      </p:sp>
      <p:sp>
        <p:nvSpPr>
          <p:cNvPr id="17" name="Rectangle 16"/>
          <p:cNvSpPr/>
          <p:nvPr/>
        </p:nvSpPr>
        <p:spPr>
          <a:xfrm>
            <a:off x="1569537" y="465038"/>
            <a:ext cx="1296144" cy="50405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Évaluation  Gynéco</a:t>
            </a:r>
            <a:endParaRPr lang="fr-FR" dirty="0">
              <a:solidFill>
                <a:schemeClr val="tx1"/>
              </a:solidFill>
            </a:endParaRPr>
          </a:p>
        </p:txBody>
      </p:sp>
      <p:sp>
        <p:nvSpPr>
          <p:cNvPr id="18" name="Rectangle 17"/>
          <p:cNvSpPr/>
          <p:nvPr/>
        </p:nvSpPr>
        <p:spPr>
          <a:xfrm>
            <a:off x="3486230" y="471315"/>
            <a:ext cx="1396809" cy="504056"/>
          </a:xfrm>
          <a:prstGeom prst="rect">
            <a:avLst/>
          </a:prstGeom>
          <a:solidFill>
            <a:schemeClr val="accent6">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Évaluation SF</a:t>
            </a:r>
            <a:endParaRPr lang="fr-FR" dirty="0">
              <a:solidFill>
                <a:schemeClr val="tx1"/>
              </a:solidFill>
            </a:endParaRPr>
          </a:p>
        </p:txBody>
      </p:sp>
      <p:cxnSp>
        <p:nvCxnSpPr>
          <p:cNvPr id="19" name="Connecteur droit avec flèche 18"/>
          <p:cNvCxnSpPr/>
          <p:nvPr/>
        </p:nvCxnSpPr>
        <p:spPr>
          <a:xfrm>
            <a:off x="2582855" y="1040870"/>
            <a:ext cx="360040" cy="369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3330813" y="1031905"/>
            <a:ext cx="612068" cy="433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503590" y="418271"/>
            <a:ext cx="1296144" cy="50405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Évaluation</a:t>
            </a:r>
            <a:r>
              <a:rPr lang="fr-FR" dirty="0" smtClean="0">
                <a:solidFill>
                  <a:schemeClr val="tx1"/>
                </a:solidFill>
              </a:rPr>
              <a:t>  </a:t>
            </a:r>
            <a:r>
              <a:rPr lang="fr-FR" dirty="0">
                <a:solidFill>
                  <a:schemeClr val="tx1"/>
                </a:solidFill>
              </a:rPr>
              <a:t>Gynéco</a:t>
            </a:r>
          </a:p>
        </p:txBody>
      </p:sp>
      <p:sp>
        <p:nvSpPr>
          <p:cNvPr id="27" name="Rectangle 26"/>
          <p:cNvSpPr/>
          <p:nvPr/>
        </p:nvSpPr>
        <p:spPr>
          <a:xfrm>
            <a:off x="7420284" y="424548"/>
            <a:ext cx="1400188" cy="504056"/>
          </a:xfrm>
          <a:prstGeom prst="rect">
            <a:avLst/>
          </a:prstGeom>
          <a:solidFill>
            <a:schemeClr val="accent6">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Évaluation SF</a:t>
            </a:r>
            <a:endParaRPr lang="fr-FR" dirty="0">
              <a:solidFill>
                <a:schemeClr val="tx1"/>
              </a:solidFill>
            </a:endParaRPr>
          </a:p>
        </p:txBody>
      </p:sp>
      <p:cxnSp>
        <p:nvCxnSpPr>
          <p:cNvPr id="28" name="Connecteur droit avec flèche 27"/>
          <p:cNvCxnSpPr/>
          <p:nvPr/>
        </p:nvCxnSpPr>
        <p:spPr>
          <a:xfrm>
            <a:off x="6516908" y="994103"/>
            <a:ext cx="360040" cy="369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7264866" y="985138"/>
            <a:ext cx="612068" cy="433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519834" y="1478530"/>
            <a:ext cx="1960054" cy="50405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Évaluation finale</a:t>
            </a:r>
          </a:p>
          <a:p>
            <a:pPr algn="ctr"/>
            <a:r>
              <a:rPr lang="fr-FR" sz="1200" dirty="0" smtClean="0">
                <a:solidFill>
                  <a:schemeClr val="tx1"/>
                </a:solidFill>
              </a:rPr>
              <a:t>Compilation automatique</a:t>
            </a:r>
            <a:endParaRPr lang="fr-FR" sz="1200" dirty="0">
              <a:solidFill>
                <a:schemeClr val="tx1"/>
              </a:solidFill>
            </a:endParaRPr>
          </a:p>
        </p:txBody>
      </p:sp>
      <p:sp>
        <p:nvSpPr>
          <p:cNvPr id="37" name="Rectangle 36"/>
          <p:cNvSpPr/>
          <p:nvPr/>
        </p:nvSpPr>
        <p:spPr>
          <a:xfrm>
            <a:off x="4503534" y="2557678"/>
            <a:ext cx="2752144" cy="5040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Synthèse Centre B</a:t>
            </a:r>
          </a:p>
          <a:p>
            <a:pPr algn="ctr"/>
            <a:r>
              <a:rPr lang="fr-FR" sz="1200" dirty="0">
                <a:solidFill>
                  <a:schemeClr val="tx1"/>
                </a:solidFill>
              </a:rPr>
              <a:t>Compilation </a:t>
            </a:r>
            <a:r>
              <a:rPr lang="fr-FR" sz="1200" dirty="0" smtClean="0">
                <a:solidFill>
                  <a:schemeClr val="tx1"/>
                </a:solidFill>
              </a:rPr>
              <a:t>automatique</a:t>
            </a:r>
            <a:endParaRPr lang="fr-FR" dirty="0">
              <a:solidFill>
                <a:schemeClr val="tx1"/>
              </a:solidFill>
            </a:endParaRPr>
          </a:p>
        </p:txBody>
      </p:sp>
    </p:spTree>
    <p:extLst>
      <p:ext uri="{BB962C8B-B14F-4D97-AF65-F5344CB8AC3E}">
        <p14:creationId xmlns:p14="http://schemas.microsoft.com/office/powerpoint/2010/main" val="2770668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974" y="121578"/>
            <a:ext cx="8496944" cy="655184"/>
          </a:xfrm>
          <a:solidFill>
            <a:schemeClr val="bg2">
              <a:lumMod val="50000"/>
            </a:schemeClr>
          </a:solidFill>
        </p:spPr>
        <p:txBody>
          <a:bodyPr>
            <a:noAutofit/>
          </a:bodyPr>
          <a:lstStyle/>
          <a:p>
            <a:pPr algn="ctr"/>
            <a:r>
              <a:rPr lang="fr-FR" sz="3600" dirty="0" smtClean="0"/>
              <a:t>Aide au remplissage</a:t>
            </a:r>
            <a:endParaRPr lang="fr-FR" sz="3600" dirty="0"/>
          </a:p>
        </p:txBody>
      </p:sp>
      <p:sp>
        <p:nvSpPr>
          <p:cNvPr id="3" name="Espace réservé du contenu 2"/>
          <p:cNvSpPr>
            <a:spLocks noGrp="1"/>
          </p:cNvSpPr>
          <p:nvPr>
            <p:ph idx="1"/>
          </p:nvPr>
        </p:nvSpPr>
        <p:spPr>
          <a:xfrm>
            <a:off x="107504" y="980728"/>
            <a:ext cx="8856984" cy="5616624"/>
          </a:xfrm>
        </p:spPr>
        <p:txBody>
          <a:bodyPr>
            <a:noAutofit/>
          </a:bodyPr>
          <a:lstStyle/>
          <a:p>
            <a:pPr marL="0" indent="0">
              <a:buNone/>
            </a:pPr>
            <a:r>
              <a:rPr lang="fr-FR" dirty="0" smtClean="0"/>
              <a:t>.</a:t>
            </a:r>
            <a:r>
              <a:rPr lang="fr-FR" dirty="0"/>
              <a:t/>
            </a:r>
            <a:br>
              <a:rPr lang="fr-FR" dirty="0"/>
            </a:br>
            <a:endParaRPr lang="fr-FR" sz="7200" dirty="0"/>
          </a:p>
        </p:txBody>
      </p:sp>
      <p:pic>
        <p:nvPicPr>
          <p:cNvPr id="8" name="Image 7"/>
          <p:cNvPicPr/>
          <p:nvPr/>
        </p:nvPicPr>
        <p:blipFill>
          <a:blip r:embed="rId3"/>
          <a:stretch>
            <a:fillRect/>
          </a:stretch>
        </p:blipFill>
        <p:spPr>
          <a:xfrm>
            <a:off x="251520" y="1480221"/>
            <a:ext cx="8712968" cy="3965004"/>
          </a:xfrm>
          <a:prstGeom prst="rect">
            <a:avLst/>
          </a:prstGeom>
        </p:spPr>
      </p:pic>
      <p:cxnSp>
        <p:nvCxnSpPr>
          <p:cNvPr id="7" name="Connecteur droit avec flèche 6"/>
          <p:cNvCxnSpPr/>
          <p:nvPr/>
        </p:nvCxnSpPr>
        <p:spPr>
          <a:xfrm>
            <a:off x="7092280" y="1444202"/>
            <a:ext cx="828675" cy="5715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316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802" y="1556792"/>
            <a:ext cx="9038198" cy="4934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1"/>
          <p:cNvSpPr>
            <a:spLocks noGrp="1"/>
          </p:cNvSpPr>
          <p:nvPr>
            <p:ph type="title"/>
          </p:nvPr>
        </p:nvSpPr>
        <p:spPr>
          <a:xfrm>
            <a:off x="457200" y="253536"/>
            <a:ext cx="8229600" cy="583176"/>
          </a:xfrm>
          <a:solidFill>
            <a:schemeClr val="bg2">
              <a:lumMod val="50000"/>
            </a:schemeClr>
          </a:solidFill>
        </p:spPr>
        <p:txBody>
          <a:bodyPr>
            <a:noAutofit/>
          </a:bodyPr>
          <a:lstStyle/>
          <a:p>
            <a:pPr algn="ctr"/>
            <a:r>
              <a:rPr lang="fr-FR" sz="3600" dirty="0" smtClean="0"/>
              <a:t>Onglet "Complications"</a:t>
            </a:r>
            <a:endParaRPr lang="fr-FR" sz="3600" dirty="0"/>
          </a:p>
        </p:txBody>
      </p:sp>
    </p:spTree>
    <p:extLst>
      <p:ext uri="{BB962C8B-B14F-4D97-AF65-F5344CB8AC3E}">
        <p14:creationId xmlns:p14="http://schemas.microsoft.com/office/powerpoint/2010/main" val="3123704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974" y="121578"/>
            <a:ext cx="8496944" cy="655184"/>
          </a:xfrm>
          <a:solidFill>
            <a:schemeClr val="bg2">
              <a:lumMod val="50000"/>
            </a:schemeClr>
          </a:solidFill>
        </p:spPr>
        <p:txBody>
          <a:bodyPr>
            <a:noAutofit/>
          </a:bodyPr>
          <a:lstStyle/>
          <a:p>
            <a:pPr algn="ctr"/>
            <a:r>
              <a:rPr lang="fr-FR" sz="3600" dirty="0" smtClean="0"/>
              <a:t>Onglet "Fonctions SONU"</a:t>
            </a:r>
            <a:endParaRPr lang="fr-FR" sz="3600" dirty="0"/>
          </a:p>
        </p:txBody>
      </p:sp>
      <p:sp>
        <p:nvSpPr>
          <p:cNvPr id="3" name="Espace réservé du contenu 2"/>
          <p:cNvSpPr>
            <a:spLocks noGrp="1"/>
          </p:cNvSpPr>
          <p:nvPr>
            <p:ph idx="1"/>
          </p:nvPr>
        </p:nvSpPr>
        <p:spPr>
          <a:xfrm>
            <a:off x="107504" y="980728"/>
            <a:ext cx="8856984" cy="5616624"/>
          </a:xfrm>
        </p:spPr>
        <p:txBody>
          <a:bodyPr>
            <a:noAutofit/>
          </a:bodyPr>
          <a:lstStyle/>
          <a:p>
            <a:pPr marL="0" indent="0">
              <a:buNone/>
            </a:pPr>
            <a:r>
              <a:rPr lang="fr-FR" dirty="0" smtClean="0"/>
              <a:t>.</a:t>
            </a:r>
            <a:r>
              <a:rPr lang="fr-FR" dirty="0"/>
              <a:t/>
            </a:r>
            <a:br>
              <a:rPr lang="fr-FR" dirty="0"/>
            </a:br>
            <a:endParaRPr lang="fr-FR" sz="7200" dirty="0"/>
          </a:p>
        </p:txBody>
      </p:sp>
      <p:cxnSp>
        <p:nvCxnSpPr>
          <p:cNvPr id="7" name="Connecteur droit avec flèche 6"/>
          <p:cNvCxnSpPr/>
          <p:nvPr/>
        </p:nvCxnSpPr>
        <p:spPr>
          <a:xfrm>
            <a:off x="7092280" y="1444202"/>
            <a:ext cx="828675" cy="5715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9" y="908720"/>
            <a:ext cx="8964487" cy="4179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9685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lstStyle/>
          <a:p>
            <a:endParaRPr lang="fr-F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94045"/>
            <a:ext cx="7753440"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1"/>
          <p:cNvSpPr>
            <a:spLocks noGrp="1"/>
          </p:cNvSpPr>
          <p:nvPr>
            <p:ph type="title"/>
          </p:nvPr>
        </p:nvSpPr>
        <p:spPr>
          <a:xfrm>
            <a:off x="457200" y="253536"/>
            <a:ext cx="8229600" cy="655184"/>
          </a:xfrm>
          <a:solidFill>
            <a:schemeClr val="bg2">
              <a:lumMod val="50000"/>
            </a:schemeClr>
          </a:solidFill>
        </p:spPr>
        <p:txBody>
          <a:bodyPr>
            <a:noAutofit/>
          </a:bodyPr>
          <a:lstStyle/>
          <a:p>
            <a:pPr algn="ctr"/>
            <a:r>
              <a:rPr lang="fr-FR" sz="3600" dirty="0" smtClean="0"/>
              <a:t>Onglet "Fonctions SONU"</a:t>
            </a:r>
            <a:endParaRPr lang="fr-FR" sz="3600" dirty="0"/>
          </a:p>
        </p:txBody>
      </p:sp>
    </p:spTree>
    <p:extLst>
      <p:ext uri="{BB962C8B-B14F-4D97-AF65-F5344CB8AC3E}">
        <p14:creationId xmlns:p14="http://schemas.microsoft.com/office/powerpoint/2010/main" val="35058316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893339"/>
            <a:ext cx="7416824" cy="597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1"/>
          <p:cNvSpPr>
            <a:spLocks noGrp="1"/>
          </p:cNvSpPr>
          <p:nvPr>
            <p:ph type="title"/>
          </p:nvPr>
        </p:nvSpPr>
        <p:spPr>
          <a:xfrm>
            <a:off x="457200" y="253536"/>
            <a:ext cx="8229600" cy="583176"/>
          </a:xfrm>
          <a:solidFill>
            <a:schemeClr val="bg2">
              <a:lumMod val="50000"/>
            </a:schemeClr>
          </a:solidFill>
        </p:spPr>
        <p:txBody>
          <a:bodyPr>
            <a:noAutofit/>
          </a:bodyPr>
          <a:lstStyle/>
          <a:p>
            <a:pPr algn="ctr"/>
            <a:r>
              <a:rPr lang="fr-FR" sz="3600" dirty="0" smtClean="0"/>
              <a:t>Onglet "Bilan global"</a:t>
            </a:r>
            <a:endParaRPr lang="fr-FR" sz="3600" dirty="0"/>
          </a:p>
        </p:txBody>
      </p:sp>
    </p:spTree>
    <p:extLst>
      <p:ext uri="{BB962C8B-B14F-4D97-AF65-F5344CB8AC3E}">
        <p14:creationId xmlns:p14="http://schemas.microsoft.com/office/powerpoint/2010/main" val="2441752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53536"/>
            <a:ext cx="8579296" cy="583176"/>
          </a:xfrm>
          <a:solidFill>
            <a:schemeClr val="tx2">
              <a:lumMod val="10000"/>
            </a:schemeClr>
          </a:solidFill>
          <a:ln>
            <a:solidFill>
              <a:schemeClr val="accent1">
                <a:lumMod val="50000"/>
              </a:schemeClr>
            </a:solidFill>
          </a:ln>
        </p:spPr>
        <p:txBody>
          <a:bodyPr>
            <a:normAutofit fontScale="90000"/>
          </a:bodyPr>
          <a:lstStyle/>
          <a:p>
            <a:pPr lvl="0" algn="ctr"/>
            <a:r>
              <a:rPr lang="fr-FR" dirty="0" smtClean="0">
                <a:solidFill>
                  <a:srgbClr val="FFC000"/>
                </a:solidFill>
              </a:rPr>
              <a:t>Matériel nécessaire</a:t>
            </a:r>
            <a:endParaRPr lang="fr-FR" dirty="0">
              <a:solidFill>
                <a:srgbClr val="FFC000"/>
              </a:solidFill>
            </a:endParaRPr>
          </a:p>
        </p:txBody>
      </p:sp>
      <p:sp>
        <p:nvSpPr>
          <p:cNvPr id="3" name="Espace réservé du contenu 2"/>
          <p:cNvSpPr>
            <a:spLocks noGrp="1"/>
          </p:cNvSpPr>
          <p:nvPr>
            <p:ph idx="1"/>
          </p:nvPr>
        </p:nvSpPr>
        <p:spPr>
          <a:xfrm>
            <a:off x="107504" y="1484784"/>
            <a:ext cx="9036496" cy="5256583"/>
          </a:xfrm>
          <a:solidFill>
            <a:schemeClr val="bg2">
              <a:lumMod val="75000"/>
            </a:schemeClr>
          </a:solidFill>
        </p:spPr>
        <p:txBody>
          <a:bodyPr>
            <a:noAutofit/>
          </a:bodyPr>
          <a:lstStyle/>
          <a:p>
            <a:pPr marL="1085850" lvl="2" indent="-171450">
              <a:buFont typeface="Arial" panose="020B0604020202020204" pitchFamily="34" charset="0"/>
              <a:buChar char="•"/>
            </a:pPr>
            <a:r>
              <a:rPr lang="fr-FR" sz="3200" dirty="0" smtClean="0"/>
              <a:t>un portable/évaluateur</a:t>
            </a:r>
            <a:r>
              <a:rPr lang="fr-FR" sz="3200" dirty="0"/>
              <a:t>, </a:t>
            </a:r>
            <a:endParaRPr lang="fr-FR" sz="3200" dirty="0" smtClean="0"/>
          </a:p>
          <a:p>
            <a:pPr marL="1451610" lvl="4" indent="-171450">
              <a:buFont typeface="Arial" panose="020B0604020202020204" pitchFamily="34" charset="0"/>
              <a:buChar char="•"/>
            </a:pPr>
            <a:r>
              <a:rPr lang="fr-FR" sz="2800" dirty="0" smtClean="0"/>
              <a:t>batterie </a:t>
            </a:r>
            <a:r>
              <a:rPr lang="fr-FR" sz="2800" dirty="0"/>
              <a:t>de </a:t>
            </a:r>
            <a:r>
              <a:rPr lang="fr-FR" sz="2800" dirty="0" smtClean="0"/>
              <a:t>rechange si possible, </a:t>
            </a:r>
          </a:p>
          <a:p>
            <a:pPr marL="1451610" lvl="4" indent="-171450">
              <a:buFont typeface="Arial" panose="020B0604020202020204" pitchFamily="34" charset="0"/>
              <a:buChar char="•"/>
            </a:pPr>
            <a:r>
              <a:rPr lang="fr-FR" sz="2800" dirty="0" smtClean="0"/>
              <a:t>Version récente d'EXCEL (2016</a:t>
            </a:r>
            <a:r>
              <a:rPr lang="fr-FR" sz="2800" dirty="0" smtClean="0">
                <a:sym typeface="Wingdings" panose="05000000000000000000" pitchFamily="2" charset="2"/>
              </a:rPr>
              <a:t>)</a:t>
            </a:r>
            <a:br>
              <a:rPr lang="fr-FR" sz="2800" dirty="0" smtClean="0">
                <a:sym typeface="Wingdings" panose="05000000000000000000" pitchFamily="2" charset="2"/>
              </a:rPr>
            </a:br>
            <a:endParaRPr lang="fr-FR" sz="2800" dirty="0" smtClean="0"/>
          </a:p>
          <a:p>
            <a:pPr marL="1085850" lvl="2" indent="-171450">
              <a:buFont typeface="Arial" panose="020B0604020202020204" pitchFamily="34" charset="0"/>
              <a:buChar char="•"/>
            </a:pPr>
            <a:r>
              <a:rPr lang="fr-FR" sz="3200" dirty="0" smtClean="0"/>
              <a:t>exemplaire </a:t>
            </a:r>
            <a:r>
              <a:rPr lang="fr-FR" sz="3200" dirty="0"/>
              <a:t>papier </a:t>
            </a:r>
            <a:r>
              <a:rPr lang="fr-FR" sz="3200" dirty="0" smtClean="0"/>
              <a:t>(si panne électrique)</a:t>
            </a:r>
            <a:br>
              <a:rPr lang="fr-FR" sz="3200" dirty="0" smtClean="0"/>
            </a:br>
            <a:endParaRPr lang="fr-FR" sz="3200" dirty="0" smtClean="0"/>
          </a:p>
          <a:p>
            <a:pPr marL="1085850" lvl="2" indent="-171450">
              <a:buFont typeface="Arial" panose="020B0604020202020204" pitchFamily="34" charset="0"/>
              <a:buChar char="•"/>
            </a:pPr>
            <a:r>
              <a:rPr lang="fr-FR" sz="3200" dirty="0" smtClean="0"/>
              <a:t>clé </a:t>
            </a:r>
            <a:r>
              <a:rPr lang="fr-FR" sz="3200" dirty="0"/>
              <a:t>USB de sauvegarde </a:t>
            </a:r>
            <a:r>
              <a:rPr lang="fr-FR" sz="3200" dirty="0" smtClean="0"/>
              <a:t/>
            </a:r>
            <a:br>
              <a:rPr lang="fr-FR" sz="3200" dirty="0" smtClean="0"/>
            </a:br>
            <a:endParaRPr lang="fr-FR" sz="2800" dirty="0"/>
          </a:p>
          <a:p>
            <a:pPr marL="1085850" lvl="2" indent="-171450">
              <a:buFont typeface="Arial" panose="020B0604020202020204" pitchFamily="34" charset="0"/>
              <a:buChar char="•"/>
            </a:pPr>
            <a:r>
              <a:rPr lang="fr-FR" sz="3200" dirty="0" smtClean="0"/>
              <a:t>Un outil SONU sur chaque portable</a:t>
            </a:r>
            <a:r>
              <a:rPr lang="fr-FR" sz="2800" dirty="0" smtClean="0"/>
              <a:t>, </a:t>
            </a:r>
          </a:p>
        </p:txBody>
      </p:sp>
    </p:spTree>
    <p:extLst>
      <p:ext uri="{BB962C8B-B14F-4D97-AF65-F5344CB8AC3E}">
        <p14:creationId xmlns:p14="http://schemas.microsoft.com/office/powerpoint/2010/main" val="3809033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53536"/>
            <a:ext cx="8579296" cy="583176"/>
          </a:xfrm>
          <a:solidFill>
            <a:schemeClr val="tx2">
              <a:lumMod val="10000"/>
            </a:schemeClr>
          </a:solidFill>
          <a:ln>
            <a:solidFill>
              <a:schemeClr val="accent1">
                <a:lumMod val="50000"/>
              </a:schemeClr>
            </a:solidFill>
          </a:ln>
        </p:spPr>
        <p:txBody>
          <a:bodyPr>
            <a:normAutofit fontScale="90000"/>
          </a:bodyPr>
          <a:lstStyle/>
          <a:p>
            <a:pPr lvl="0" algn="ctr"/>
            <a:r>
              <a:rPr lang="fr-FR" dirty="0">
                <a:solidFill>
                  <a:srgbClr val="FFC000"/>
                </a:solidFill>
              </a:rPr>
              <a:t>Qui remplit quoi ?</a:t>
            </a:r>
          </a:p>
        </p:txBody>
      </p:sp>
      <p:sp>
        <p:nvSpPr>
          <p:cNvPr id="3" name="Espace réservé du contenu 2"/>
          <p:cNvSpPr>
            <a:spLocks noGrp="1"/>
          </p:cNvSpPr>
          <p:nvPr>
            <p:ph idx="1"/>
          </p:nvPr>
        </p:nvSpPr>
        <p:spPr>
          <a:xfrm>
            <a:off x="107504" y="1124744"/>
            <a:ext cx="9036496" cy="5616623"/>
          </a:xfrm>
          <a:solidFill>
            <a:schemeClr val="bg2">
              <a:lumMod val="75000"/>
            </a:schemeClr>
          </a:solidFill>
        </p:spPr>
        <p:txBody>
          <a:bodyPr>
            <a:noAutofit/>
          </a:bodyPr>
          <a:lstStyle/>
          <a:p>
            <a:pPr marL="554990" indent="-171450">
              <a:buFont typeface="Arial" panose="020B0604020202020204" pitchFamily="34" charset="0"/>
              <a:buChar char="•"/>
            </a:pPr>
            <a:r>
              <a:rPr lang="fr-FR" sz="2800" dirty="0" smtClean="0"/>
              <a:t>Chaque </a:t>
            </a:r>
            <a:r>
              <a:rPr lang="fr-FR" sz="2800" dirty="0"/>
              <a:t>évaluateur gère </a:t>
            </a:r>
            <a:r>
              <a:rPr lang="fr-FR" sz="2800" dirty="0" smtClean="0"/>
              <a:t>ses feuilles, </a:t>
            </a:r>
            <a:r>
              <a:rPr lang="fr-FR" sz="2800" dirty="0"/>
              <a:t>en rapport avec son domaine d’évaluation</a:t>
            </a:r>
            <a:r>
              <a:rPr lang="fr-FR" sz="2800" dirty="0" smtClean="0"/>
              <a:t>, sauf pour le bilan </a:t>
            </a:r>
            <a:r>
              <a:rPr lang="fr-FR" sz="2800" dirty="0" smtClean="0"/>
              <a:t>final </a:t>
            </a:r>
            <a:endParaRPr lang="fr-FR" sz="2800" dirty="0" smtClean="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31" y="3792419"/>
            <a:ext cx="8870509" cy="294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28" y="5038771"/>
            <a:ext cx="8947145" cy="307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avec flèche vers le bas 6"/>
          <p:cNvSpPr/>
          <p:nvPr/>
        </p:nvSpPr>
        <p:spPr>
          <a:xfrm>
            <a:off x="1403648" y="3182246"/>
            <a:ext cx="720080" cy="57606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GO</a:t>
            </a:r>
            <a:endParaRPr lang="fr-FR" dirty="0"/>
          </a:p>
        </p:txBody>
      </p:sp>
      <p:sp>
        <p:nvSpPr>
          <p:cNvPr id="8" name="Rectangle avec flèche vers le bas 7"/>
          <p:cNvSpPr/>
          <p:nvPr/>
        </p:nvSpPr>
        <p:spPr>
          <a:xfrm>
            <a:off x="6009587" y="5710946"/>
            <a:ext cx="997287" cy="581069"/>
          </a:xfrm>
          <a:prstGeom prst="down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GO+SF</a:t>
            </a:r>
            <a:endParaRPr lang="fr-FR" dirty="0"/>
          </a:p>
        </p:txBody>
      </p:sp>
      <p:sp>
        <p:nvSpPr>
          <p:cNvPr id="9" name="Rectangle avec flèche vers le bas 8"/>
          <p:cNvSpPr/>
          <p:nvPr/>
        </p:nvSpPr>
        <p:spPr>
          <a:xfrm>
            <a:off x="4813740" y="5699104"/>
            <a:ext cx="720080" cy="57606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GO</a:t>
            </a:r>
            <a:endParaRPr lang="fr-FR" dirty="0"/>
          </a:p>
        </p:txBody>
      </p:sp>
      <p:sp>
        <p:nvSpPr>
          <p:cNvPr id="10" name="Rectangle avec flèche vers le bas 9"/>
          <p:cNvSpPr/>
          <p:nvPr/>
        </p:nvSpPr>
        <p:spPr>
          <a:xfrm>
            <a:off x="1699121" y="5631446"/>
            <a:ext cx="720080" cy="57606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GO</a:t>
            </a:r>
            <a:endParaRPr lang="fr-FR" dirty="0"/>
          </a:p>
        </p:txBody>
      </p:sp>
      <p:sp>
        <p:nvSpPr>
          <p:cNvPr id="11" name="Rectangle avec flèche vers le bas 10"/>
          <p:cNvSpPr/>
          <p:nvPr/>
        </p:nvSpPr>
        <p:spPr>
          <a:xfrm>
            <a:off x="2915816" y="3182246"/>
            <a:ext cx="720080" cy="57606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GO</a:t>
            </a:r>
            <a:endParaRPr lang="fr-FR" dirty="0"/>
          </a:p>
        </p:txBody>
      </p:sp>
      <p:sp>
        <p:nvSpPr>
          <p:cNvPr id="12" name="Rectangle avec flèche vers le bas 11"/>
          <p:cNvSpPr/>
          <p:nvPr/>
        </p:nvSpPr>
        <p:spPr>
          <a:xfrm>
            <a:off x="4900903" y="3182246"/>
            <a:ext cx="720080" cy="57606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GO</a:t>
            </a:r>
            <a:endParaRPr lang="fr-FR" dirty="0"/>
          </a:p>
        </p:txBody>
      </p:sp>
      <p:sp>
        <p:nvSpPr>
          <p:cNvPr id="13" name="Rectangle avec flèche vers le bas 12"/>
          <p:cNvSpPr/>
          <p:nvPr/>
        </p:nvSpPr>
        <p:spPr>
          <a:xfrm>
            <a:off x="6222771" y="4448594"/>
            <a:ext cx="720080" cy="57606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GO</a:t>
            </a:r>
            <a:endParaRPr lang="fr-FR" dirty="0"/>
          </a:p>
        </p:txBody>
      </p:sp>
      <p:sp>
        <p:nvSpPr>
          <p:cNvPr id="14" name="Rectangle avec flèche vers le bas 13"/>
          <p:cNvSpPr/>
          <p:nvPr/>
        </p:nvSpPr>
        <p:spPr>
          <a:xfrm>
            <a:off x="7835432" y="4408390"/>
            <a:ext cx="720080" cy="57606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GO</a:t>
            </a:r>
            <a:endParaRPr lang="fr-FR" dirty="0"/>
          </a:p>
        </p:txBody>
      </p:sp>
      <p:sp>
        <p:nvSpPr>
          <p:cNvPr id="15" name="Rectangle avec flèche vers le bas 14"/>
          <p:cNvSpPr/>
          <p:nvPr/>
        </p:nvSpPr>
        <p:spPr>
          <a:xfrm>
            <a:off x="503274" y="5661123"/>
            <a:ext cx="720080" cy="57606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GO</a:t>
            </a:r>
            <a:endParaRPr lang="fr-FR" dirty="0"/>
          </a:p>
        </p:txBody>
      </p:sp>
      <p:sp>
        <p:nvSpPr>
          <p:cNvPr id="16" name="Rectangle avec flèche vers le bas 15"/>
          <p:cNvSpPr/>
          <p:nvPr/>
        </p:nvSpPr>
        <p:spPr>
          <a:xfrm>
            <a:off x="4900903" y="4386257"/>
            <a:ext cx="720080" cy="576064"/>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SF</a:t>
            </a:r>
            <a:endParaRPr lang="fr-FR" dirty="0"/>
          </a:p>
        </p:txBody>
      </p:sp>
      <p:sp>
        <p:nvSpPr>
          <p:cNvPr id="17" name="Rectangle avec flèche vers le bas 16"/>
          <p:cNvSpPr/>
          <p:nvPr/>
        </p:nvSpPr>
        <p:spPr>
          <a:xfrm>
            <a:off x="3587037" y="4396890"/>
            <a:ext cx="720080" cy="576064"/>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SF</a:t>
            </a:r>
            <a:endParaRPr lang="fr-FR" dirty="0"/>
          </a:p>
        </p:txBody>
      </p:sp>
      <p:sp>
        <p:nvSpPr>
          <p:cNvPr id="18" name="Rectangle avec flèche vers le bas 17"/>
          <p:cNvSpPr/>
          <p:nvPr/>
        </p:nvSpPr>
        <p:spPr>
          <a:xfrm>
            <a:off x="2023174" y="4394526"/>
            <a:ext cx="720080" cy="576064"/>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SF</a:t>
            </a:r>
            <a:endParaRPr lang="fr-FR" dirty="0"/>
          </a:p>
        </p:txBody>
      </p:sp>
      <p:sp>
        <p:nvSpPr>
          <p:cNvPr id="19" name="Rectangle avec flèche vers le bas 18"/>
          <p:cNvSpPr/>
          <p:nvPr/>
        </p:nvSpPr>
        <p:spPr>
          <a:xfrm>
            <a:off x="534156" y="4394526"/>
            <a:ext cx="720080" cy="576064"/>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SF</a:t>
            </a:r>
            <a:endParaRPr lang="fr-FR" dirty="0"/>
          </a:p>
        </p:txBody>
      </p:sp>
      <p:sp>
        <p:nvSpPr>
          <p:cNvPr id="20" name="Rectangle avec flèche vers le bas 19"/>
          <p:cNvSpPr/>
          <p:nvPr/>
        </p:nvSpPr>
        <p:spPr>
          <a:xfrm>
            <a:off x="7772752" y="3182246"/>
            <a:ext cx="720080" cy="576064"/>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SF</a:t>
            </a:r>
            <a:endParaRPr lang="fr-FR" dirty="0"/>
          </a:p>
        </p:txBody>
      </p:sp>
      <p:sp>
        <p:nvSpPr>
          <p:cNvPr id="21" name="Rectangle avec flèche vers le bas 20"/>
          <p:cNvSpPr/>
          <p:nvPr/>
        </p:nvSpPr>
        <p:spPr>
          <a:xfrm>
            <a:off x="6444208" y="3182246"/>
            <a:ext cx="720080" cy="576064"/>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SF</a:t>
            </a:r>
            <a:endParaRPr lang="fr-FR" dirty="0"/>
          </a:p>
        </p:txBody>
      </p:sp>
      <p:sp>
        <p:nvSpPr>
          <p:cNvPr id="22" name="Rectangle avec flèche vers le bas 21"/>
          <p:cNvSpPr/>
          <p:nvPr/>
        </p:nvSpPr>
        <p:spPr>
          <a:xfrm>
            <a:off x="7374929" y="5694099"/>
            <a:ext cx="997287" cy="581069"/>
          </a:xfrm>
          <a:prstGeom prst="down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GO+SF</a:t>
            </a:r>
            <a:endParaRPr lang="fr-FR" dirty="0"/>
          </a:p>
        </p:txBody>
      </p:sp>
      <p:pic>
        <p:nvPicPr>
          <p:cNvPr id="23" name="Image 22"/>
          <p:cNvPicPr>
            <a:picLocks noChangeAspect="1"/>
          </p:cNvPicPr>
          <p:nvPr/>
        </p:nvPicPr>
        <p:blipFill>
          <a:blip r:embed="rId5"/>
          <a:stretch>
            <a:fillRect/>
          </a:stretch>
        </p:blipFill>
        <p:spPr>
          <a:xfrm>
            <a:off x="149431" y="6267166"/>
            <a:ext cx="8794468" cy="433225"/>
          </a:xfrm>
          <a:prstGeom prst="rect">
            <a:avLst/>
          </a:prstGeom>
        </p:spPr>
      </p:pic>
      <p:sp>
        <p:nvSpPr>
          <p:cNvPr id="24" name="Rectangle avec flèche vers le bas 23"/>
          <p:cNvSpPr/>
          <p:nvPr/>
        </p:nvSpPr>
        <p:spPr>
          <a:xfrm>
            <a:off x="2703930" y="5623938"/>
            <a:ext cx="997287" cy="581069"/>
          </a:xfrm>
          <a:prstGeom prst="down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GO+SF</a:t>
            </a:r>
            <a:endParaRPr lang="fr-FR" dirty="0"/>
          </a:p>
        </p:txBody>
      </p:sp>
    </p:spTree>
    <p:extLst>
      <p:ext uri="{BB962C8B-B14F-4D97-AF65-F5344CB8AC3E}">
        <p14:creationId xmlns:p14="http://schemas.microsoft.com/office/powerpoint/2010/main" val="2577320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7504" y="253536"/>
            <a:ext cx="8579296" cy="583176"/>
          </a:xfrm>
          <a:solidFill>
            <a:schemeClr val="tx2">
              <a:lumMod val="10000"/>
            </a:schemeClr>
          </a:solidFill>
          <a:ln>
            <a:solidFill>
              <a:schemeClr val="accent1">
                <a:lumMod val="50000"/>
              </a:schemeClr>
            </a:solidFill>
          </a:ln>
        </p:spPr>
        <p:txBody>
          <a:bodyPr>
            <a:normAutofit fontScale="90000"/>
          </a:bodyPr>
          <a:lstStyle/>
          <a:p>
            <a:pPr lvl="0" algn="ctr"/>
            <a:r>
              <a:rPr lang="fr-FR" dirty="0" smtClean="0">
                <a:solidFill>
                  <a:srgbClr val="FFC000"/>
                </a:solidFill>
              </a:rPr>
              <a:t>4) </a:t>
            </a:r>
            <a:r>
              <a:rPr lang="fr-FR" dirty="0" smtClean="0">
                <a:solidFill>
                  <a:srgbClr val="FFC000"/>
                </a:solidFill>
                <a:effectLst/>
              </a:rPr>
              <a:t>Méthodologie </a:t>
            </a:r>
            <a:r>
              <a:rPr lang="fr-FR" dirty="0">
                <a:solidFill>
                  <a:srgbClr val="FFC000"/>
                </a:solidFill>
                <a:effectLst/>
              </a:rPr>
              <a:t>pour l’outil </a:t>
            </a:r>
            <a:r>
              <a:rPr lang="fr-FR" dirty="0" smtClean="0">
                <a:solidFill>
                  <a:srgbClr val="FFC000"/>
                </a:solidFill>
                <a:effectLst/>
              </a:rPr>
              <a:t>SONU</a:t>
            </a:r>
            <a:endParaRPr lang="fr-FR" dirty="0">
              <a:solidFill>
                <a:srgbClr val="FFC000"/>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23728" y="5013176"/>
            <a:ext cx="4099055" cy="1444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2843808" y="4149080"/>
            <a:ext cx="569387" cy="923330"/>
          </a:xfrm>
          <a:prstGeom prst="rect">
            <a:avLst/>
          </a:prstGeom>
          <a:noFill/>
        </p:spPr>
        <p:txBody>
          <a:bodyPr wrap="none" lIns="91440" tIns="45720" rIns="91440" bIns="45720">
            <a:spAutoFit/>
          </a:bodyPr>
          <a:lstStyle/>
          <a:p>
            <a:pPr algn="ctr"/>
            <a:r>
              <a:rPr lang="fr-F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endParaRPr lang="fr-F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5" name="Rectangle 24"/>
          <p:cNvSpPr/>
          <p:nvPr/>
        </p:nvSpPr>
        <p:spPr>
          <a:xfrm>
            <a:off x="4932040" y="4149080"/>
            <a:ext cx="569387" cy="923330"/>
          </a:xfrm>
          <a:prstGeom prst="rect">
            <a:avLst/>
          </a:prstGeom>
          <a:noFill/>
        </p:spPr>
        <p:txBody>
          <a:bodyPr wrap="none" lIns="91440" tIns="45720" rIns="91440" bIns="45720">
            <a:spAutoFit/>
          </a:bodyPr>
          <a:lstStyle/>
          <a:p>
            <a:pPr algn="ctr"/>
            <a:r>
              <a:rPr lang="fr-F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endParaRPr lang="fr-F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4" name="Rectangle 23"/>
          <p:cNvSpPr/>
          <p:nvPr/>
        </p:nvSpPr>
        <p:spPr>
          <a:xfrm>
            <a:off x="166898" y="1700808"/>
            <a:ext cx="8856984" cy="1938992"/>
          </a:xfrm>
          <a:prstGeom prst="rect">
            <a:avLst/>
          </a:prstGeom>
        </p:spPr>
        <p:txBody>
          <a:bodyPr wrap="square">
            <a:spAutoFit/>
          </a:bodyPr>
          <a:lstStyle/>
          <a:p>
            <a:r>
              <a:rPr lang="fr-FR" sz="3600" dirty="0" smtClean="0">
                <a:solidFill>
                  <a:srgbClr val="FFC000"/>
                </a:solidFill>
              </a:rPr>
              <a:t>Chronologie:</a:t>
            </a:r>
          </a:p>
          <a:p>
            <a:endParaRPr lang="fr-FR" sz="2800" dirty="0" smtClean="0"/>
          </a:p>
          <a:p>
            <a:r>
              <a:rPr lang="fr-FR" sz="2800" dirty="0" smtClean="0"/>
              <a:t>Pour </a:t>
            </a:r>
            <a:r>
              <a:rPr lang="fr-FR" sz="2800" dirty="0"/>
              <a:t>les parties techniques, débuter par la pharmacie, les stocks et le matériel en </a:t>
            </a:r>
            <a:r>
              <a:rPr lang="fr-FR" sz="2800" dirty="0" smtClean="0"/>
              <a:t>réserve</a:t>
            </a:r>
            <a:endParaRPr lang="fr-FR" sz="2400" dirty="0"/>
          </a:p>
        </p:txBody>
      </p:sp>
    </p:spTree>
    <p:extLst>
      <p:ext uri="{BB962C8B-B14F-4D97-AF65-F5344CB8AC3E}">
        <p14:creationId xmlns:p14="http://schemas.microsoft.com/office/powerpoint/2010/main" val="541085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7504" y="253536"/>
            <a:ext cx="8579296" cy="583176"/>
          </a:xfrm>
          <a:solidFill>
            <a:schemeClr val="tx2">
              <a:lumMod val="10000"/>
            </a:schemeClr>
          </a:solidFill>
          <a:ln>
            <a:solidFill>
              <a:schemeClr val="accent1">
                <a:lumMod val="50000"/>
              </a:schemeClr>
            </a:solidFill>
          </a:ln>
        </p:spPr>
        <p:txBody>
          <a:bodyPr>
            <a:normAutofit fontScale="90000"/>
          </a:bodyPr>
          <a:lstStyle/>
          <a:p>
            <a:pPr lvl="0" algn="ctr"/>
            <a:r>
              <a:rPr lang="fr-FR" dirty="0" smtClean="0">
                <a:solidFill>
                  <a:srgbClr val="FFC000"/>
                </a:solidFill>
              </a:rPr>
              <a:t>4) </a:t>
            </a:r>
            <a:r>
              <a:rPr lang="fr-FR" dirty="0" smtClean="0">
                <a:solidFill>
                  <a:srgbClr val="FFC000"/>
                </a:solidFill>
                <a:effectLst/>
              </a:rPr>
              <a:t>Méthodologie </a:t>
            </a:r>
            <a:r>
              <a:rPr lang="fr-FR" dirty="0">
                <a:solidFill>
                  <a:srgbClr val="FFC000"/>
                </a:solidFill>
                <a:effectLst/>
              </a:rPr>
              <a:t>pour l’outil </a:t>
            </a:r>
            <a:r>
              <a:rPr lang="fr-FR" dirty="0" smtClean="0">
                <a:solidFill>
                  <a:srgbClr val="FFC000"/>
                </a:solidFill>
                <a:effectLst/>
              </a:rPr>
              <a:t>SONU</a:t>
            </a:r>
            <a:endParaRPr lang="fr-FR" dirty="0">
              <a:solidFill>
                <a:srgbClr val="FFC000"/>
              </a:solidFill>
            </a:endParaRPr>
          </a:p>
        </p:txBody>
      </p:sp>
      <p:sp>
        <p:nvSpPr>
          <p:cNvPr id="23" name="Rectangle 22"/>
          <p:cNvSpPr/>
          <p:nvPr/>
        </p:nvSpPr>
        <p:spPr>
          <a:xfrm>
            <a:off x="1403648" y="4365104"/>
            <a:ext cx="569387" cy="923330"/>
          </a:xfrm>
          <a:prstGeom prst="rect">
            <a:avLst/>
          </a:prstGeom>
          <a:solidFill>
            <a:schemeClr val="accent6"/>
          </a:solidFill>
        </p:spPr>
        <p:txBody>
          <a:bodyPr wrap="none" lIns="91440" tIns="45720" rIns="91440" bIns="45720">
            <a:spAutoFit/>
          </a:bodyPr>
          <a:lstStyle/>
          <a:p>
            <a:pPr algn="ctr"/>
            <a:r>
              <a:rPr lang="fr-F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endParaRPr lang="fr-F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Espace réservé du contenu 2"/>
          <p:cNvSpPr>
            <a:spLocks noGrp="1"/>
          </p:cNvSpPr>
          <p:nvPr>
            <p:ph idx="1"/>
          </p:nvPr>
        </p:nvSpPr>
        <p:spPr>
          <a:xfrm>
            <a:off x="0" y="1340768"/>
            <a:ext cx="9144000" cy="3024336"/>
          </a:xfrm>
        </p:spPr>
        <p:txBody>
          <a:bodyPr>
            <a:normAutofit/>
          </a:bodyPr>
          <a:lstStyle/>
          <a:p>
            <a:pPr marL="0" indent="0">
              <a:buNone/>
            </a:pPr>
            <a:r>
              <a:rPr lang="fr-FR" sz="4000" dirty="0">
                <a:solidFill>
                  <a:srgbClr val="FFC000"/>
                </a:solidFill>
              </a:rPr>
              <a:t>Chronologie</a:t>
            </a:r>
            <a:r>
              <a:rPr lang="fr-FR" sz="4000" dirty="0" smtClean="0">
                <a:solidFill>
                  <a:srgbClr val="FFC000"/>
                </a:solidFill>
              </a:rPr>
              <a:t>:</a:t>
            </a:r>
          </a:p>
          <a:p>
            <a:pPr marL="0" indent="0">
              <a:buNone/>
            </a:pPr>
            <a:endParaRPr lang="fr-FR" dirty="0"/>
          </a:p>
          <a:p>
            <a:pPr marL="292100" lvl="2" indent="-292100">
              <a:spcBef>
                <a:spcPts val="0"/>
              </a:spcBef>
              <a:buClr>
                <a:schemeClr val="accent1"/>
              </a:buClr>
              <a:buSzPct val="70000"/>
              <a:buFont typeface="Wingdings 2"/>
              <a:buChar char=""/>
            </a:pPr>
            <a:r>
              <a:rPr lang="fr-FR" sz="3200" dirty="0">
                <a:latin typeface="Calibri"/>
                <a:ea typeface="Calibri"/>
                <a:cs typeface="Times New Roman"/>
              </a:rPr>
              <a:t>Pour les services de soins : </a:t>
            </a:r>
            <a:r>
              <a:rPr lang="fr-FR" sz="3200" dirty="0" smtClean="0">
                <a:latin typeface="Calibri"/>
                <a:ea typeface="Calibri"/>
                <a:cs typeface="Times New Roman"/>
              </a:rPr>
              <a:t> présence sur place +++</a:t>
            </a:r>
          </a:p>
          <a:p>
            <a:pPr marL="292100" lvl="2" indent="-292100">
              <a:spcBef>
                <a:spcPts val="0"/>
              </a:spcBef>
              <a:buClr>
                <a:schemeClr val="accent1"/>
              </a:buClr>
              <a:buSzPct val="70000"/>
              <a:buFont typeface="Wingdings 2"/>
              <a:buChar char=""/>
            </a:pPr>
            <a:r>
              <a:rPr lang="fr-FR" sz="3200" dirty="0" smtClean="0">
                <a:latin typeface="Calibri"/>
                <a:ea typeface="Calibri"/>
                <a:cs typeface="Times New Roman"/>
              </a:rPr>
              <a:t>Débuter par salle de W, puis post-partum, puis Cs</a:t>
            </a:r>
            <a:endParaRPr lang="fr-FR" sz="2800" dirty="0">
              <a:latin typeface="Calibri"/>
              <a:ea typeface="Calibri"/>
              <a:cs typeface="Times New Roman"/>
            </a:endParaRPr>
          </a:p>
          <a:p>
            <a:pPr marL="0" indent="0">
              <a:buNone/>
            </a:pPr>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815" y="5561587"/>
            <a:ext cx="3131840" cy="1270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13262"/>
            <a:ext cx="6130959" cy="1166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424645" y="4365104"/>
            <a:ext cx="569387" cy="923330"/>
          </a:xfrm>
          <a:prstGeom prst="rect">
            <a:avLst/>
          </a:prstGeom>
          <a:solidFill>
            <a:schemeClr val="accent6"/>
          </a:solidFill>
        </p:spPr>
        <p:txBody>
          <a:bodyPr wrap="none" lIns="91440" tIns="45720" rIns="91440" bIns="45720">
            <a:spAutoFit/>
          </a:bodyPr>
          <a:lstStyle/>
          <a:p>
            <a:pPr algn="ctr"/>
            <a:r>
              <a:rPr lang="fr-F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endParaRPr lang="fr-F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ectangle 10"/>
          <p:cNvSpPr/>
          <p:nvPr/>
        </p:nvSpPr>
        <p:spPr>
          <a:xfrm>
            <a:off x="7252041" y="4381492"/>
            <a:ext cx="569387" cy="923330"/>
          </a:xfrm>
          <a:prstGeom prst="rect">
            <a:avLst/>
          </a:prstGeom>
          <a:solidFill>
            <a:schemeClr val="accent6"/>
          </a:solidFill>
        </p:spPr>
        <p:txBody>
          <a:bodyPr wrap="none" lIns="91440" tIns="45720" rIns="91440" bIns="45720">
            <a:spAutoFit/>
          </a:bodyPr>
          <a:lstStyle/>
          <a:p>
            <a:pPr algn="ctr"/>
            <a:r>
              <a:rPr lang="fr-F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fr-F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34869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3536"/>
            <a:ext cx="8229600" cy="727192"/>
          </a:xfrm>
          <a:solidFill>
            <a:schemeClr val="bg2">
              <a:lumMod val="75000"/>
            </a:schemeClr>
          </a:solidFill>
        </p:spPr>
        <p:txBody>
          <a:bodyPr>
            <a:normAutofit fontScale="90000"/>
          </a:bodyPr>
          <a:lstStyle/>
          <a:p>
            <a:r>
              <a:rPr lang="fr-FR" dirty="0" smtClean="0"/>
              <a:t>Comment réunir les classeurs ?</a:t>
            </a:r>
            <a:endParaRPr lang="fr-FR" dirty="0"/>
          </a:p>
        </p:txBody>
      </p:sp>
      <p:sp>
        <p:nvSpPr>
          <p:cNvPr id="4" name="Espace réservé du contenu 3"/>
          <p:cNvSpPr>
            <a:spLocks noGrp="1"/>
          </p:cNvSpPr>
          <p:nvPr>
            <p:ph idx="1"/>
          </p:nvPr>
        </p:nvSpPr>
        <p:spPr>
          <a:xfrm>
            <a:off x="0" y="1484784"/>
            <a:ext cx="9144000" cy="5040559"/>
          </a:xfrm>
          <a:solidFill>
            <a:schemeClr val="bg2">
              <a:lumMod val="75000"/>
            </a:schemeClr>
          </a:solidFill>
        </p:spPr>
        <p:txBody>
          <a:bodyPr>
            <a:normAutofit fontScale="92500" lnSpcReduction="10000"/>
          </a:bodyPr>
          <a:lstStyle/>
          <a:p>
            <a:r>
              <a:rPr lang="fr-FR" dirty="0" smtClean="0"/>
              <a:t>Chaque évaluateur remplit son classeur</a:t>
            </a:r>
          </a:p>
          <a:p>
            <a:pPr lvl="1"/>
            <a:r>
              <a:rPr lang="fr-FR" dirty="0" smtClean="0"/>
              <a:t>NomCentre_GO pour le gynéco</a:t>
            </a:r>
          </a:p>
          <a:p>
            <a:pPr lvl="1"/>
            <a:r>
              <a:rPr lang="fr-FR" dirty="0" smtClean="0"/>
              <a:t>NomCentre_SF pour la sage-femme</a:t>
            </a:r>
            <a:br>
              <a:rPr lang="fr-FR" dirty="0" smtClean="0"/>
            </a:br>
            <a:endParaRPr lang="fr-FR" dirty="0" smtClean="0"/>
          </a:p>
          <a:p>
            <a:r>
              <a:rPr lang="fr-FR" dirty="0" smtClean="0"/>
              <a:t>Les contenus des classeurs s’implémenteront automatiquement dans le classeur NomCentre_2</a:t>
            </a:r>
            <a:endParaRPr lang="fr-FR" dirty="0"/>
          </a:p>
          <a:p>
            <a:pPr lvl="1"/>
            <a:endParaRPr lang="fr-FR" dirty="0" smtClean="0"/>
          </a:p>
          <a:p>
            <a:r>
              <a:rPr lang="fr-FR" sz="3000" dirty="0" smtClean="0"/>
              <a:t>Si un item n’est pas documenté dans </a:t>
            </a:r>
            <a:r>
              <a:rPr lang="fr-FR" sz="3000" dirty="0"/>
              <a:t>le </a:t>
            </a:r>
            <a:r>
              <a:rPr lang="fr-FR" sz="3000" dirty="0" smtClean="0"/>
              <a:t>classeur NomCentre_GO, il est recherché automatiquement dans le classeur </a:t>
            </a:r>
            <a:r>
              <a:rPr lang="fr-FR" sz="3000" dirty="0" err="1" smtClean="0"/>
              <a:t>NomCentre_SF</a:t>
            </a:r>
            <a:r>
              <a:rPr lang="fr-FR" sz="3000" dirty="0" smtClean="0"/>
              <a:t>, et inversement.  </a:t>
            </a:r>
            <a:br>
              <a:rPr lang="fr-FR" sz="3000" dirty="0" smtClean="0"/>
            </a:br>
            <a:r>
              <a:rPr lang="fr-FR" sz="3000" dirty="0" smtClean="0"/>
              <a:t>Il est donc possible de se répartir les rôles à la demande.</a:t>
            </a:r>
            <a:endParaRPr lang="fr-FR" sz="3000" dirty="0"/>
          </a:p>
        </p:txBody>
      </p:sp>
    </p:spTree>
    <p:extLst>
      <p:ext uri="{BB962C8B-B14F-4D97-AF65-F5344CB8AC3E}">
        <p14:creationId xmlns:p14="http://schemas.microsoft.com/office/powerpoint/2010/main" val="680031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2229602" y="1163686"/>
            <a:ext cx="4070590" cy="3583418"/>
          </a:xfrm>
          <a:prstGeom prst="rect">
            <a:avLst/>
          </a:prstGeom>
        </p:spPr>
      </p:pic>
      <p:sp>
        <p:nvSpPr>
          <p:cNvPr id="2" name="Titre 1"/>
          <p:cNvSpPr>
            <a:spLocks noGrp="1"/>
          </p:cNvSpPr>
          <p:nvPr>
            <p:ph type="title"/>
          </p:nvPr>
        </p:nvSpPr>
        <p:spPr>
          <a:xfrm>
            <a:off x="457200" y="253536"/>
            <a:ext cx="8229600" cy="799200"/>
          </a:xfrm>
        </p:spPr>
        <p:txBody>
          <a:bodyPr/>
          <a:lstStyle/>
          <a:p>
            <a:r>
              <a:rPr lang="fr-FR" dirty="0" smtClean="0"/>
              <a:t>L’emplacement des classeurs</a:t>
            </a:r>
            <a:endParaRPr lang="fr-FR" dirty="0"/>
          </a:p>
        </p:txBody>
      </p:sp>
      <p:sp>
        <p:nvSpPr>
          <p:cNvPr id="5" name="Flèche droite 4"/>
          <p:cNvSpPr/>
          <p:nvPr/>
        </p:nvSpPr>
        <p:spPr>
          <a:xfrm>
            <a:off x="611560" y="1358770"/>
            <a:ext cx="1738536" cy="360040"/>
          </a:xfrm>
          <a:prstGeom prst="rightArrow">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a:off x="630949" y="3212976"/>
            <a:ext cx="1738536" cy="360040"/>
          </a:xfrm>
          <a:prstGeom prst="rightArrow">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79512" y="4869160"/>
            <a:ext cx="8784976" cy="1815882"/>
          </a:xfrm>
          <a:prstGeom prst="rect">
            <a:avLst/>
          </a:prstGeom>
          <a:solidFill>
            <a:schemeClr val="bg2">
              <a:lumMod val="50000"/>
            </a:schemeClr>
          </a:solidFill>
        </p:spPr>
        <p:txBody>
          <a:bodyPr wrap="square" rtlCol="0">
            <a:spAutoFit/>
          </a:bodyPr>
          <a:lstStyle/>
          <a:p>
            <a:r>
              <a:rPr lang="fr-FR" sz="2800" dirty="0" smtClean="0"/>
              <a:t>Les classeurs seront dans le dossier MUSKOKA sur la racine du disque dur C:\</a:t>
            </a:r>
          </a:p>
          <a:p>
            <a:r>
              <a:rPr lang="fr-FR" sz="2800" dirty="0" smtClean="0"/>
              <a:t>(à copier à partir d’une clé USB ou d’un envoi par mail)</a:t>
            </a:r>
            <a:endParaRPr lang="fr-FR" sz="2800" dirty="0"/>
          </a:p>
        </p:txBody>
      </p:sp>
    </p:spTree>
    <p:extLst>
      <p:ext uri="{BB962C8B-B14F-4D97-AF65-F5344CB8AC3E}">
        <p14:creationId xmlns:p14="http://schemas.microsoft.com/office/powerpoint/2010/main" val="3772990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3536"/>
            <a:ext cx="8229600" cy="727192"/>
          </a:xfrm>
          <a:solidFill>
            <a:schemeClr val="bg2">
              <a:lumMod val="75000"/>
            </a:schemeClr>
          </a:solidFill>
        </p:spPr>
        <p:txBody>
          <a:bodyPr>
            <a:normAutofit fontScale="90000"/>
          </a:bodyPr>
          <a:lstStyle/>
          <a:p>
            <a:r>
              <a:rPr lang="fr-FR" dirty="0" smtClean="0"/>
              <a:t>Comment réunir les classeurs ?</a:t>
            </a:r>
            <a:endParaRPr lang="fr-FR" dirty="0"/>
          </a:p>
        </p:txBody>
      </p:sp>
      <p:sp>
        <p:nvSpPr>
          <p:cNvPr id="4" name="Espace réservé du contenu 3"/>
          <p:cNvSpPr>
            <a:spLocks noGrp="1"/>
          </p:cNvSpPr>
          <p:nvPr>
            <p:ph idx="1"/>
          </p:nvPr>
        </p:nvSpPr>
        <p:spPr>
          <a:xfrm>
            <a:off x="0" y="1484784"/>
            <a:ext cx="9144000" cy="5040559"/>
          </a:xfrm>
          <a:solidFill>
            <a:schemeClr val="bg2">
              <a:lumMod val="75000"/>
            </a:schemeClr>
          </a:solidFill>
        </p:spPr>
        <p:txBody>
          <a:bodyPr>
            <a:normAutofit/>
          </a:bodyPr>
          <a:lstStyle/>
          <a:p>
            <a:r>
              <a:rPr lang="fr-FR" dirty="0" smtClean="0"/>
              <a:t>Les classeurs initial (NomCentre_1) et final (NomCentre_2) s’implémentent automatiquement dans le classeur </a:t>
            </a:r>
            <a:r>
              <a:rPr lang="fr-FR" dirty="0" err="1" smtClean="0"/>
              <a:t>NomCentre_Total</a:t>
            </a:r>
            <a:r>
              <a:rPr lang="fr-FR" dirty="0" smtClean="0"/>
              <a:t/>
            </a:r>
            <a:br>
              <a:rPr lang="fr-FR" dirty="0" smtClean="0"/>
            </a:br>
            <a:endParaRPr lang="fr-FR" dirty="0" smtClean="0"/>
          </a:p>
          <a:p>
            <a:r>
              <a:rPr lang="fr-FR" dirty="0" smtClean="0"/>
              <a:t>Ce classeur permet de chiffrer les différences entre la visite initiale et la visite finale</a:t>
            </a:r>
            <a:br>
              <a:rPr lang="fr-FR" dirty="0" smtClean="0"/>
            </a:br>
            <a:endParaRPr lang="fr-FR" dirty="0" smtClean="0"/>
          </a:p>
          <a:p>
            <a:r>
              <a:rPr lang="fr-FR" sz="3000" dirty="0" smtClean="0"/>
              <a:t>Le bilan final et la restitution prendront place après la mission des Plateaux</a:t>
            </a:r>
            <a:endParaRPr lang="fr-FR" sz="3000" dirty="0"/>
          </a:p>
        </p:txBody>
      </p:sp>
    </p:spTree>
    <p:extLst>
      <p:ext uri="{BB962C8B-B14F-4D97-AF65-F5344CB8AC3E}">
        <p14:creationId xmlns:p14="http://schemas.microsoft.com/office/powerpoint/2010/main" val="2108614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8" name="Espace réservé du contenu 7"/>
          <p:cNvPicPr>
            <a:picLocks noGrp="1" noChangeAspect="1"/>
          </p:cNvPicPr>
          <p:nvPr>
            <p:ph idx="1"/>
          </p:nvPr>
        </p:nvPicPr>
        <p:blipFill>
          <a:blip r:embed="rId3"/>
          <a:stretch>
            <a:fillRect/>
          </a:stretch>
        </p:blipFill>
        <p:spPr>
          <a:xfrm>
            <a:off x="1691680" y="332656"/>
            <a:ext cx="6185234" cy="4525962"/>
          </a:xfrm>
          <a:prstGeom prst="rect">
            <a:avLst/>
          </a:prstGeom>
        </p:spPr>
      </p:pic>
      <p:sp>
        <p:nvSpPr>
          <p:cNvPr id="5" name="Flèche droite 4"/>
          <p:cNvSpPr/>
          <p:nvPr/>
        </p:nvSpPr>
        <p:spPr>
          <a:xfrm>
            <a:off x="323528" y="1340768"/>
            <a:ext cx="1738536" cy="360040"/>
          </a:xfrm>
          <a:prstGeom prst="rightArrow">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rot="10800000">
            <a:off x="6793625" y="1340768"/>
            <a:ext cx="1738536" cy="360040"/>
          </a:xfrm>
          <a:prstGeom prst="rightArrow">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323528" y="4958789"/>
            <a:ext cx="8568952" cy="1815882"/>
          </a:xfrm>
          <a:prstGeom prst="rect">
            <a:avLst/>
          </a:prstGeom>
          <a:solidFill>
            <a:schemeClr val="bg2">
              <a:lumMod val="50000"/>
            </a:schemeClr>
          </a:solidFill>
        </p:spPr>
        <p:txBody>
          <a:bodyPr wrap="square" rtlCol="0">
            <a:spAutoFit/>
          </a:bodyPr>
          <a:lstStyle/>
          <a:p>
            <a:r>
              <a:rPr lang="fr-FR" sz="2800" dirty="0" smtClean="0"/>
              <a:t>Les classeurs à remplir sont dans le dossier Maritime et le sous-dossier « Fichiers à remplir »</a:t>
            </a:r>
          </a:p>
          <a:p>
            <a:r>
              <a:rPr lang="fr-FR" sz="2800" dirty="0" smtClean="0"/>
              <a:t>Les autres classeurs servent uniquement au cumul des données</a:t>
            </a:r>
          </a:p>
        </p:txBody>
      </p:sp>
    </p:spTree>
    <p:extLst>
      <p:ext uri="{BB962C8B-B14F-4D97-AF65-F5344CB8AC3E}">
        <p14:creationId xmlns:p14="http://schemas.microsoft.com/office/powerpoint/2010/main" val="163209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0" y="404901"/>
            <a:ext cx="7885871" cy="3010198"/>
          </a:xfrm>
          <a:prstGeom prst="rect">
            <a:avLst/>
          </a:prstGeom>
        </p:spPr>
      </p:pic>
      <p:sp>
        <p:nvSpPr>
          <p:cNvPr id="7" name="ZoneTexte 6"/>
          <p:cNvSpPr txBox="1"/>
          <p:nvPr/>
        </p:nvSpPr>
        <p:spPr>
          <a:xfrm>
            <a:off x="250864" y="4221088"/>
            <a:ext cx="8568952" cy="2246769"/>
          </a:xfrm>
          <a:prstGeom prst="rect">
            <a:avLst/>
          </a:prstGeom>
          <a:solidFill>
            <a:schemeClr val="bg2">
              <a:lumMod val="50000"/>
            </a:schemeClr>
          </a:solidFill>
        </p:spPr>
        <p:txBody>
          <a:bodyPr wrap="square" rtlCol="0">
            <a:spAutoFit/>
          </a:bodyPr>
          <a:lstStyle/>
          <a:p>
            <a:r>
              <a:rPr lang="fr-FR" sz="2800" dirty="0" smtClean="0"/>
              <a:t>Dans le sous-dossier « Fichiers à remplir:</a:t>
            </a:r>
          </a:p>
          <a:p>
            <a:pPr marL="457200" indent="-457200">
              <a:buFont typeface="Arial" panose="020B0604020202020204" pitchFamily="34" charset="0"/>
              <a:buChar char="•"/>
            </a:pPr>
            <a:r>
              <a:rPr lang="fr-FR" sz="2800" dirty="0" smtClean="0"/>
              <a:t>Les classeurs NomCentre_GO sont à remplir par le gynéco</a:t>
            </a:r>
          </a:p>
          <a:p>
            <a:pPr marL="457200" indent="-457200">
              <a:buFont typeface="Arial" panose="020B0604020202020204" pitchFamily="34" charset="0"/>
              <a:buChar char="•"/>
            </a:pPr>
            <a:r>
              <a:rPr lang="fr-FR" sz="2800" dirty="0"/>
              <a:t>Les classeurs </a:t>
            </a:r>
            <a:r>
              <a:rPr lang="fr-FR" sz="2800" dirty="0" smtClean="0"/>
              <a:t>NomCentre_SF </a:t>
            </a:r>
            <a:r>
              <a:rPr lang="fr-FR" sz="2800" dirty="0"/>
              <a:t>sont à remplir par </a:t>
            </a:r>
            <a:r>
              <a:rPr lang="fr-FR" sz="2800" dirty="0" smtClean="0"/>
              <a:t>la sage-femme</a:t>
            </a:r>
          </a:p>
        </p:txBody>
      </p:sp>
      <p:sp>
        <p:nvSpPr>
          <p:cNvPr id="10" name="Flèche gauche 9"/>
          <p:cNvSpPr/>
          <p:nvPr/>
        </p:nvSpPr>
        <p:spPr>
          <a:xfrm>
            <a:off x="7563460" y="1232755"/>
            <a:ext cx="1240005" cy="792088"/>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Gynéco</a:t>
            </a:r>
            <a:endParaRPr lang="fr-FR" dirty="0"/>
          </a:p>
        </p:txBody>
      </p:sp>
      <p:sp>
        <p:nvSpPr>
          <p:cNvPr id="11" name="Flèche gauche 10"/>
          <p:cNvSpPr/>
          <p:nvPr/>
        </p:nvSpPr>
        <p:spPr>
          <a:xfrm>
            <a:off x="7356928" y="1772816"/>
            <a:ext cx="1787072" cy="792088"/>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Sage Femme</a:t>
            </a:r>
            <a:endParaRPr lang="fr-FR" dirty="0"/>
          </a:p>
        </p:txBody>
      </p:sp>
    </p:spTree>
    <p:extLst>
      <p:ext uri="{BB962C8B-B14F-4D97-AF65-F5344CB8AC3E}">
        <p14:creationId xmlns:p14="http://schemas.microsoft.com/office/powerpoint/2010/main" val="305741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50864" y="4221088"/>
            <a:ext cx="8568952" cy="1384995"/>
          </a:xfrm>
          <a:prstGeom prst="rect">
            <a:avLst/>
          </a:prstGeom>
          <a:solidFill>
            <a:schemeClr val="bg2">
              <a:lumMod val="50000"/>
            </a:schemeClr>
          </a:solidFill>
        </p:spPr>
        <p:txBody>
          <a:bodyPr wrap="square" rtlCol="0">
            <a:spAutoFit/>
          </a:bodyPr>
          <a:lstStyle/>
          <a:p>
            <a:r>
              <a:rPr lang="fr-FR" sz="2800" dirty="0" smtClean="0"/>
              <a:t>Le dossier « Fichiers à remplir » sera individualisé:</a:t>
            </a:r>
          </a:p>
          <a:p>
            <a:r>
              <a:rPr lang="fr-FR" sz="2800" dirty="0" smtClean="0"/>
              <a:t>les </a:t>
            </a:r>
            <a:r>
              <a:rPr lang="fr-FR" sz="2800" dirty="0"/>
              <a:t>évaluateurs ne </a:t>
            </a:r>
            <a:r>
              <a:rPr lang="fr-FR" sz="2800" dirty="0" smtClean="0"/>
              <a:t>verront que </a:t>
            </a:r>
            <a:r>
              <a:rPr lang="fr-FR" sz="2800" dirty="0"/>
              <a:t>les Centres qu’ils évalueront et les classeurs qu’ils utiliseront.</a:t>
            </a:r>
          </a:p>
        </p:txBody>
      </p:sp>
      <p:sp>
        <p:nvSpPr>
          <p:cNvPr id="11" name="Flèche gauche 10"/>
          <p:cNvSpPr/>
          <p:nvPr/>
        </p:nvSpPr>
        <p:spPr>
          <a:xfrm>
            <a:off x="5652120" y="1448779"/>
            <a:ext cx="3252293" cy="1440160"/>
          </a:xfrm>
          <a:prstGeom prst="lef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Sage Femme équipe 1</a:t>
            </a:r>
            <a:endParaRPr lang="fr-FR" sz="2000" dirty="0">
              <a:solidFill>
                <a:schemeClr val="tx1"/>
              </a:solidFill>
            </a:endParaRPr>
          </a:p>
        </p:txBody>
      </p:sp>
      <p:pic>
        <p:nvPicPr>
          <p:cNvPr id="2" name="Image 1"/>
          <p:cNvPicPr>
            <a:picLocks noChangeAspect="1"/>
          </p:cNvPicPr>
          <p:nvPr/>
        </p:nvPicPr>
        <p:blipFill>
          <a:blip r:embed="rId3"/>
          <a:stretch>
            <a:fillRect/>
          </a:stretch>
        </p:blipFill>
        <p:spPr>
          <a:xfrm>
            <a:off x="529697" y="338744"/>
            <a:ext cx="5113000" cy="3660229"/>
          </a:xfrm>
          <a:prstGeom prst="rect">
            <a:avLst/>
          </a:prstGeom>
        </p:spPr>
      </p:pic>
    </p:spTree>
    <p:extLst>
      <p:ext uri="{BB962C8B-B14F-4D97-AF65-F5344CB8AC3E}">
        <p14:creationId xmlns:p14="http://schemas.microsoft.com/office/powerpoint/2010/main" val="3873188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0" y="404901"/>
            <a:ext cx="7885871" cy="3010198"/>
          </a:xfrm>
          <a:prstGeom prst="rect">
            <a:avLst/>
          </a:prstGeom>
        </p:spPr>
      </p:pic>
      <p:sp>
        <p:nvSpPr>
          <p:cNvPr id="7" name="ZoneTexte 6"/>
          <p:cNvSpPr txBox="1"/>
          <p:nvPr/>
        </p:nvSpPr>
        <p:spPr>
          <a:xfrm>
            <a:off x="179512" y="4152535"/>
            <a:ext cx="8568952" cy="1384995"/>
          </a:xfrm>
          <a:prstGeom prst="rect">
            <a:avLst/>
          </a:prstGeom>
          <a:solidFill>
            <a:schemeClr val="bg2">
              <a:lumMod val="50000"/>
            </a:schemeClr>
          </a:solidFill>
        </p:spPr>
        <p:txBody>
          <a:bodyPr wrap="square" rtlCol="0">
            <a:spAutoFit/>
          </a:bodyPr>
          <a:lstStyle/>
          <a:p>
            <a:r>
              <a:rPr lang="fr-FR" sz="2800" dirty="0" smtClean="0"/>
              <a:t>Une fois complétés, </a:t>
            </a:r>
            <a:r>
              <a:rPr lang="fr-FR" sz="2800" dirty="0"/>
              <a:t>déplacer </a:t>
            </a:r>
            <a:r>
              <a:rPr lang="fr-FR" sz="2800" dirty="0" smtClean="0"/>
              <a:t>les </a:t>
            </a:r>
            <a:r>
              <a:rPr lang="fr-FR" sz="2800" dirty="0"/>
              <a:t>classeurs NomCentre_GO </a:t>
            </a:r>
            <a:r>
              <a:rPr lang="fr-FR" sz="2800" dirty="0" smtClean="0"/>
              <a:t>et </a:t>
            </a:r>
            <a:r>
              <a:rPr lang="fr-FR" sz="2800" dirty="0"/>
              <a:t>NomCentre_SF </a:t>
            </a:r>
            <a:r>
              <a:rPr lang="fr-FR" sz="2800" dirty="0" smtClean="0"/>
              <a:t>vers le dossier « Maritime »</a:t>
            </a:r>
          </a:p>
        </p:txBody>
      </p:sp>
      <p:cxnSp>
        <p:nvCxnSpPr>
          <p:cNvPr id="3" name="Connecteur droit avec flèche 2"/>
          <p:cNvCxnSpPr/>
          <p:nvPr/>
        </p:nvCxnSpPr>
        <p:spPr>
          <a:xfrm flipH="1" flipV="1">
            <a:off x="2195736" y="1412776"/>
            <a:ext cx="2880322" cy="14401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flipV="1">
            <a:off x="2195736" y="1556792"/>
            <a:ext cx="2880322" cy="5760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524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10686"/>
            <a:ext cx="9028556" cy="598268"/>
          </a:xfrm>
          <a:solidFill>
            <a:schemeClr val="bg2">
              <a:lumMod val="50000"/>
            </a:schemeClr>
          </a:solidFill>
        </p:spPr>
        <p:txBody>
          <a:bodyPr>
            <a:noAutofit/>
          </a:bodyPr>
          <a:lstStyle/>
          <a:p>
            <a:r>
              <a:rPr lang="fr-FR" sz="3600" dirty="0" smtClean="0"/>
              <a:t>La structure finale du dossier « Maritime</a:t>
            </a:r>
            <a:r>
              <a:rPr lang="fr-FR" sz="3200" dirty="0" smtClean="0"/>
              <a:t> »</a:t>
            </a:r>
            <a:endParaRPr lang="fr-FR" sz="3200" dirty="0"/>
          </a:p>
        </p:txBody>
      </p:sp>
      <p:sp>
        <p:nvSpPr>
          <p:cNvPr id="7" name="ZoneTexte 6"/>
          <p:cNvSpPr txBox="1"/>
          <p:nvPr/>
        </p:nvSpPr>
        <p:spPr>
          <a:xfrm>
            <a:off x="266161" y="4718950"/>
            <a:ext cx="8703637" cy="1938992"/>
          </a:xfrm>
          <a:prstGeom prst="rect">
            <a:avLst/>
          </a:prstGeom>
          <a:solidFill>
            <a:schemeClr val="bg2">
              <a:lumMod val="75000"/>
            </a:schemeClr>
          </a:solidFill>
        </p:spPr>
        <p:txBody>
          <a:bodyPr wrap="square" rtlCol="0">
            <a:spAutoFit/>
          </a:bodyPr>
          <a:lstStyle/>
          <a:p>
            <a:r>
              <a:rPr lang="fr-FR" sz="2400" dirty="0" smtClean="0"/>
              <a:t>5 classeurs par Centre.</a:t>
            </a:r>
          </a:p>
          <a:p>
            <a:r>
              <a:rPr lang="fr-FR" sz="2400" dirty="0" smtClean="0"/>
              <a:t>NomCentre_1 = classeur de la visite initiale</a:t>
            </a:r>
          </a:p>
          <a:p>
            <a:r>
              <a:rPr lang="fr-FR" sz="2400" dirty="0" smtClean="0"/>
              <a:t>NomCentre_2 </a:t>
            </a:r>
            <a:r>
              <a:rPr lang="fr-FR" sz="2400" dirty="0"/>
              <a:t>= classeur de la visite </a:t>
            </a:r>
            <a:r>
              <a:rPr lang="fr-FR" sz="2400" dirty="0" smtClean="0"/>
              <a:t>finale </a:t>
            </a:r>
            <a:br>
              <a:rPr lang="fr-FR" sz="2400" dirty="0" smtClean="0"/>
            </a:br>
            <a:r>
              <a:rPr lang="fr-FR" sz="2400" dirty="0" smtClean="0"/>
              <a:t>(cumul automatique GO+SF)</a:t>
            </a:r>
          </a:p>
          <a:p>
            <a:r>
              <a:rPr lang="fr-FR" sz="2400" dirty="0" smtClean="0"/>
              <a:t>NomCentre_Total = cumul automatique 1+2</a:t>
            </a:r>
            <a:endParaRPr lang="fr-FR" sz="2400" dirty="0"/>
          </a:p>
        </p:txBody>
      </p:sp>
      <p:pic>
        <p:nvPicPr>
          <p:cNvPr id="8" name="Image 7"/>
          <p:cNvPicPr>
            <a:picLocks noChangeAspect="1"/>
          </p:cNvPicPr>
          <p:nvPr/>
        </p:nvPicPr>
        <p:blipFill>
          <a:blip r:embed="rId3"/>
          <a:stretch>
            <a:fillRect/>
          </a:stretch>
        </p:blipFill>
        <p:spPr>
          <a:xfrm>
            <a:off x="266161" y="807492"/>
            <a:ext cx="4701060" cy="3741820"/>
          </a:xfrm>
          <a:prstGeom prst="rect">
            <a:avLst/>
          </a:prstGeom>
        </p:spPr>
      </p:pic>
      <p:sp>
        <p:nvSpPr>
          <p:cNvPr id="9" name="Flèche gauche 8"/>
          <p:cNvSpPr/>
          <p:nvPr/>
        </p:nvSpPr>
        <p:spPr>
          <a:xfrm>
            <a:off x="3747181" y="795247"/>
            <a:ext cx="3495735" cy="792088"/>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Classeur initial déjà rempli</a:t>
            </a:r>
            <a:endParaRPr lang="fr-FR" dirty="0"/>
          </a:p>
        </p:txBody>
      </p:sp>
      <p:sp>
        <p:nvSpPr>
          <p:cNvPr id="10" name="Flèche gauche 9"/>
          <p:cNvSpPr/>
          <p:nvPr/>
        </p:nvSpPr>
        <p:spPr>
          <a:xfrm>
            <a:off x="3563888" y="1565661"/>
            <a:ext cx="5112568" cy="792088"/>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Classeur final: cumul automatique GO+SF</a:t>
            </a:r>
            <a:endParaRPr lang="fr-FR" dirty="0"/>
          </a:p>
        </p:txBody>
      </p:sp>
      <p:sp>
        <p:nvSpPr>
          <p:cNvPr id="11" name="Flèche gauche 10"/>
          <p:cNvSpPr/>
          <p:nvPr/>
        </p:nvSpPr>
        <p:spPr>
          <a:xfrm>
            <a:off x="4004381" y="2267260"/>
            <a:ext cx="3495735" cy="792088"/>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Classeur rempli par le GO</a:t>
            </a:r>
            <a:endParaRPr lang="fr-FR" dirty="0"/>
          </a:p>
        </p:txBody>
      </p:sp>
      <p:sp>
        <p:nvSpPr>
          <p:cNvPr id="12" name="Flèche gauche 11"/>
          <p:cNvSpPr/>
          <p:nvPr/>
        </p:nvSpPr>
        <p:spPr>
          <a:xfrm>
            <a:off x="3819189" y="3027459"/>
            <a:ext cx="3495735" cy="792088"/>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Classeur rempli par la SF</a:t>
            </a:r>
            <a:endParaRPr lang="fr-FR" dirty="0"/>
          </a:p>
        </p:txBody>
      </p:sp>
      <p:sp>
        <p:nvSpPr>
          <p:cNvPr id="13" name="Flèche gauche 12"/>
          <p:cNvSpPr/>
          <p:nvPr/>
        </p:nvSpPr>
        <p:spPr>
          <a:xfrm>
            <a:off x="4143447" y="3713471"/>
            <a:ext cx="4816597" cy="792088"/>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Synthèse: cumul automatique </a:t>
            </a:r>
            <a:r>
              <a:rPr lang="fr-FR" dirty="0" err="1" smtClean="0"/>
              <a:t>initial+final</a:t>
            </a:r>
            <a:endParaRPr lang="fr-FR" dirty="0"/>
          </a:p>
        </p:txBody>
      </p:sp>
    </p:spTree>
    <p:extLst>
      <p:ext uri="{BB962C8B-B14F-4D97-AF65-F5344CB8AC3E}">
        <p14:creationId xmlns:p14="http://schemas.microsoft.com/office/powerpoint/2010/main" val="3092649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nderie">
  <a:themeElements>
    <a:clrScheme name="Fonderi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nderie">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nderie">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1442</TotalTime>
  <Words>2414</Words>
  <Application>Microsoft Office PowerPoint</Application>
  <PresentationFormat>Affichage à l'écran (4:3)</PresentationFormat>
  <Paragraphs>298</Paragraphs>
  <Slides>40</Slides>
  <Notes>33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40</vt:i4>
      </vt:variant>
    </vt:vector>
  </HeadingPairs>
  <TitlesOfParts>
    <vt:vector size="47" baseType="lpstr">
      <vt:lpstr>Arial</vt:lpstr>
      <vt:lpstr>Calibri</vt:lpstr>
      <vt:lpstr>Rockwell</vt:lpstr>
      <vt:lpstr>Times New Roman</vt:lpstr>
      <vt:lpstr>Wingdings</vt:lpstr>
      <vt:lpstr>Wingdings 2</vt:lpstr>
      <vt:lpstr>Fonderie</vt:lpstr>
      <vt:lpstr>L’outil d’évaluation finale des SONU accompagnés </vt:lpstr>
      <vt:lpstr>Principes</vt:lpstr>
      <vt:lpstr>Présentation PowerPoint</vt:lpstr>
      <vt:lpstr>L’emplacement des classeurs</vt:lpstr>
      <vt:lpstr>Présentation PowerPoint</vt:lpstr>
      <vt:lpstr>Présentation PowerPoint</vt:lpstr>
      <vt:lpstr>Présentation PowerPoint</vt:lpstr>
      <vt:lpstr>Présentation PowerPoint</vt:lpstr>
      <vt:lpstr>La structure finale du dossier « Maritime »</vt:lpstr>
      <vt:lpstr>L’évaluation des formations complémentaires</vt:lpstr>
      <vt:lpstr>La synthèse par Centre</vt:lpstr>
      <vt:lpstr>Les principes du tableur Excel</vt:lpstr>
      <vt:lpstr>Les principes du tableur Excel</vt:lpstr>
      <vt:lpstr>Les principes du tableur Excel</vt:lpstr>
      <vt:lpstr>Mode d'emploi  </vt:lpstr>
      <vt:lpstr>Protéger le classeur</vt:lpstr>
      <vt:lpstr>Le sommaire</vt:lpstr>
      <vt:lpstr>Le sommaire</vt:lpstr>
      <vt:lpstr>Les onglets  </vt:lpstr>
      <vt:lpstr>Présentation PowerPoint</vt:lpstr>
      <vt:lpstr>Présentation PowerPoint</vt:lpstr>
      <vt:lpstr>Onglet "Pharma-Labo-Ster"</vt:lpstr>
      <vt:lpstr>Onglet "Equipement en stock"</vt:lpstr>
      <vt:lpstr>Onglet "Equipement en stock"</vt:lpstr>
      <vt:lpstr>Les onglets des services  </vt:lpstr>
      <vt:lpstr>Les 2 types d'onglets</vt:lpstr>
      <vt:lpstr>Les onglets Equipement et Fournitures</vt:lpstr>
      <vt:lpstr>Les onglets Soins et Documentation</vt:lpstr>
      <vt:lpstr>Aide au remplissage</vt:lpstr>
      <vt:lpstr>Aide au remplissage</vt:lpstr>
      <vt:lpstr>Onglet "Complications"</vt:lpstr>
      <vt:lpstr>Onglet "Fonctions SONU"</vt:lpstr>
      <vt:lpstr>Onglet "Fonctions SONU"</vt:lpstr>
      <vt:lpstr>Onglet "Bilan global"</vt:lpstr>
      <vt:lpstr>Matériel nécessaire</vt:lpstr>
      <vt:lpstr>Qui remplit quoi ?</vt:lpstr>
      <vt:lpstr>4) Méthodologie pour l’outil SONU</vt:lpstr>
      <vt:lpstr>4) Méthodologie pour l’outil SONU</vt:lpstr>
      <vt:lpstr>Comment réunir les classeurs ?</vt:lpstr>
      <vt:lpstr>Comment réunir les classeurs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L’outil d’évaluation des SONU</dc:title>
  <dc:creator>Philippe</dc:creator>
  <cp:lastModifiedBy>Philippe</cp:lastModifiedBy>
  <cp:revision>84</cp:revision>
  <dcterms:created xsi:type="dcterms:W3CDTF">2016-05-16T12:43:33Z</dcterms:created>
  <dcterms:modified xsi:type="dcterms:W3CDTF">2021-03-02T17:52:10Z</dcterms:modified>
</cp:coreProperties>
</file>